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002E"/>
    <a:srgbClr val="E8E8E8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 varScale="1">
        <p:scale>
          <a:sx n="88" d="100"/>
          <a:sy n="88" d="100"/>
        </p:scale>
        <p:origin x="70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28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slide" Target="slides/slide1.xml"/>
  <Relationship Id="rId3" Type="http://schemas.openxmlformats.org/officeDocument/2006/relationships/notesMaster" Target="notesMasters/notesMaster1.xml"/>
  <Relationship Id="rId4" Type="http://schemas.openxmlformats.org/officeDocument/2006/relationships/handoutMaster" Target="handoutMasters/handoutMaster1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heme" Target="theme/theme1.xml"/>
  <Relationship Id="rId8" Type="http://schemas.openxmlformats.org/officeDocument/2006/relationships/tableStyles" Target="tableStyles.xml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595959"/>
                </a:solidFill>
                <a:latin typeface="Lucida San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www.gfsc.gg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595959"/>
                </a:solidFill>
                <a:latin typeface="Lucida San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03FAF038-BBF5-4D2B-805B-477094487E5D}" type="datetime1">
              <a:rPr lang="en-US"/>
              <a:pPr>
                <a:defRPr/>
              </a:pPr>
              <a:t>7/7/2016</a:t>
            </a:fld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595959"/>
                </a:solidFill>
                <a:latin typeface="Lucida San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595959"/>
                </a:solidFill>
                <a:latin typeface="Lucida San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45BD02A5-333C-4D1B-A5CE-207B9AC73E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886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595959"/>
                </a:solidFill>
                <a:latin typeface="Lucida San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www.gfsc.gg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595959"/>
                </a:solidFill>
                <a:latin typeface="Lucida San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8220E1F3-9010-489B-9B02-54C0E33EA15B}" type="datetime1">
              <a:rPr lang="en-US"/>
              <a:pPr>
                <a:defRPr/>
              </a:pPr>
              <a:t>7/7/2016</a:t>
            </a:fld>
            <a:endParaRPr lang="en-US" dirty="0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595959"/>
                </a:solidFill>
                <a:latin typeface="Lucida San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</a:p>
        </p:txBody>
      </p:sp>
      <p:sp>
        <p:nvSpPr>
          <p:cNvPr id="71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595959"/>
                </a:solidFill>
                <a:latin typeface="Lucida San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ED716361-62E3-4006-BBFD-ED7D247E6A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247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1" charset="0"/>
        <a:ea typeface="ＭＳ Ｐゴシック" pitchFamily="1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1" charset="0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1" charset="0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1" charset="0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1" charset="0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Lucida Sans" pitchFamily="34" charset="0"/>
                <a:ea typeface="ＭＳ Ｐゴシック" pitchFamily="34" charset="-128"/>
              </a:rPr>
              <a:t>www.gfsc.gg</a:t>
            </a: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4C90EDD-F990-410C-A4D0-B4029E8C40F4}" type="datetime1">
              <a:rPr lang="en-US" smtClean="0">
                <a:latin typeface="Lucida Sans" pitchFamily="34" charset="0"/>
                <a:ea typeface="ＭＳ Ｐゴシック" pitchFamily="34" charset="-128"/>
              </a:rPr>
              <a:pPr/>
              <a:t>7/7/2016</a:t>
            </a:fld>
            <a:endParaRPr lang="en-US" dirty="0" smtClean="0">
              <a:latin typeface="Lucida Sans" pitchFamily="34" charset="0"/>
              <a:ea typeface="ＭＳ Ｐゴシック" pitchFamily="34" charset="-128"/>
            </a:endParaRPr>
          </a:p>
        </p:txBody>
      </p:sp>
      <p:sp>
        <p:nvSpPr>
          <p:cNvPr id="26628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Lucida Sans" pitchFamily="34" charset="0"/>
                <a:ea typeface="ＭＳ Ｐゴシック" pitchFamily="34" charset="-128"/>
              </a:rPr>
              <a:t>Guernsey Financial Services Commission</a:t>
            </a:r>
          </a:p>
        </p:txBody>
      </p:sp>
      <p:sp>
        <p:nvSpPr>
          <p:cNvPr id="2662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8A6C4-71EE-4183-AD16-B35AC46AAF73}" type="slidenum">
              <a:rPr lang="en-US" smtClean="0">
                <a:latin typeface="Lucida Sans" pitchFamily="34" charset="0"/>
                <a:ea typeface="ＭＳ Ｐゴシック" pitchFamily="34" charset="-128"/>
              </a:rPr>
              <a:pPr/>
              <a:t>1</a:t>
            </a:fld>
            <a:endParaRPr lang="en-US" dirty="0" smtClean="0">
              <a:latin typeface="Lucida Sans" pitchFamily="34" charset="0"/>
              <a:ea typeface="ＭＳ Ｐゴシック" pitchFamily="34" charset="-128"/>
            </a:endParaRPr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Lucida Sans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2249004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jpe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jpeg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FSC-logo-50-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457200"/>
            <a:ext cx="2232025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GFSC-logo-50-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404813"/>
            <a:ext cx="22320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671513"/>
          </a:xfrm>
        </p:spPr>
        <p:txBody>
          <a:bodyPr anchor="b">
            <a:spAutoFit/>
          </a:bodyPr>
          <a:lstStyle>
            <a:lvl1pPr algn="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772400" cy="1828800"/>
          </a:xfrm>
        </p:spPr>
        <p:txBody>
          <a:bodyPr/>
          <a:lstStyle>
            <a:lvl1pPr marL="0" indent="0" algn="r">
              <a:buFontTx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0E433A7A-37E9-4977-996D-0B7CB3D21F29}" type="datetime4">
              <a:rPr lang="en-US"/>
              <a:pPr>
                <a:defRPr/>
              </a:pPr>
              <a:t>July 7, 2016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  <a:endParaRPr lang="en-US" sz="1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932826C0-54D0-476F-9736-5AF1A479C6A8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013F4-94CC-4ADD-98E1-F592C8EE1BAF}" type="datetime4">
              <a:rPr lang="en-US"/>
              <a:pPr>
                <a:defRPr/>
              </a:pPr>
              <a:t>July 7, 2016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4CCC7-3DA2-4C77-8A29-B8F30A4878CF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94383-1F27-41C2-BFFD-D1F8517FD2EB}" type="datetime4">
              <a:rPr lang="en-US"/>
              <a:pPr>
                <a:defRPr/>
              </a:pPr>
              <a:t>July 7, 2016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25C3-BC1A-474F-B63D-B885FD9ABCCB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FSC-logo-50-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404813"/>
            <a:ext cx="22320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31534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59C5-65CD-44EA-B484-5C2949FC1DC9}" type="datetime4">
              <a:rPr lang="en-US"/>
              <a:pPr>
                <a:defRPr/>
              </a:pPr>
              <a:t>July 7, 2016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94094-0B99-472F-9FAE-C6433A2CEBE5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C1B83-2122-4C15-B65F-173BEA945DD4}" type="datetime4">
              <a:rPr lang="en-US"/>
              <a:pPr>
                <a:defRPr/>
              </a:pPr>
              <a:t>July 7, 2016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82B5-4A07-4E2E-9FF6-D51C7CEE3752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BC78A-C97A-48D7-991F-D7ADA6DA8D51}" type="datetime4">
              <a:rPr lang="en-US"/>
              <a:pPr>
                <a:defRPr/>
              </a:pPr>
              <a:t>July 7, 2016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CE9A6-5378-4835-B4C7-4CAD5374748E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98E6E-9CE1-41EB-9BC5-C22FF371D1A9}" type="datetime4">
              <a:rPr lang="en-US"/>
              <a:pPr>
                <a:defRPr/>
              </a:pPr>
              <a:t>July 7, 2016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493D6-214D-4455-BD6A-7016D9E5EFB4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E097-3B83-468D-8CDA-64A6DB9E427D}" type="datetime4">
              <a:rPr lang="en-US"/>
              <a:pPr>
                <a:defRPr/>
              </a:pPr>
              <a:t>July 7, 2016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96D5-E1CB-4729-89B9-DE4FA3381039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DAA59-E019-49EF-A846-1CF42FD55609}" type="datetime4">
              <a:rPr lang="en-US"/>
              <a:pPr>
                <a:defRPr/>
              </a:pPr>
              <a:t>July 7, 2016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09B4D-40DE-4F51-B887-9328AF61006E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6DFCE-CAA2-454D-B162-FC03A337B512}" type="datetime4">
              <a:rPr lang="en-US"/>
              <a:pPr>
                <a:defRPr/>
              </a:pPr>
              <a:t>July 7, 2016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F3F1-EB09-4DAF-B6C4-FF5BB8FA0B32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CB12E-BED1-4F98-9FBB-EC65E5A801CE}" type="datetime4">
              <a:rPr lang="en-US"/>
              <a:pPr>
                <a:defRPr/>
              </a:pPr>
              <a:t>July 7, 2016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6A3F4-2B13-4286-833D-C19DFAB13C97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13" Type="http://schemas.openxmlformats.org/officeDocument/2006/relationships/image" Target="../media/image1.jpe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98002E"/>
                </a:solidFill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0D1EF06F-657D-425E-956A-F0626BB57358}" type="datetime4">
              <a:rPr lang="en-US"/>
              <a:pPr>
                <a:defRPr/>
              </a:pPr>
              <a:t>July 7, 2016</a:t>
            </a:fld>
            <a:endParaRPr lang="en-US" sz="14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>
                <a:solidFill>
                  <a:srgbClr val="595959"/>
                </a:solidFill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Guernsey Financial Services Commission</a:t>
            </a:r>
            <a:endParaRPr lang="en-US" sz="1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595959"/>
                </a:solidFill>
                <a:latin typeface="+mn-lt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C54E3584-BEE9-484D-8C59-1096722F0BED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8002E"/>
          </a:solidFill>
          <a:latin typeface="Georgia" pitchFamily="1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00808"/>
            <a:ext cx="7772400" cy="1015663"/>
          </a:xfrm>
        </p:spPr>
        <p:txBody>
          <a:bodyPr/>
          <a:lstStyle/>
          <a:p>
            <a:pPr algn="ctr" eaLnBrk="1" hangingPunct="1"/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SAVE THE DATE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708920"/>
            <a:ext cx="7772400" cy="2903364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Industry Presentations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The interaction of business culture with regulation </a:t>
            </a:r>
          </a:p>
          <a:p>
            <a:pPr algn="ctr" eaLnBrk="1" hangingPunct="1">
              <a:spcBef>
                <a:spcPts val="0"/>
              </a:spcBef>
            </a:pP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in the present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decade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Tuesday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High Level Review</a:t>
            </a:r>
          </a:p>
          <a:p>
            <a:pPr algn="ctr" eaLnBrk="1" hangingPunct="1">
              <a:spcBef>
                <a:spcPts val="0"/>
              </a:spcBef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Wednesday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November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Divisional Presentations</a:t>
            </a:r>
          </a:p>
          <a:p>
            <a:pPr algn="ctr" eaLnBrk="1" hangingPunct="1">
              <a:spcBef>
                <a:spcPts val="0"/>
              </a:spcBef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GB" sz="1800" b="1" i="1" dirty="0" smtClean="0">
                <a:solidFill>
                  <a:srgbClr val="98002E"/>
                </a:solidFill>
                <a:latin typeface="Times New Roman" pitchFamily="18" charset="0"/>
                <a:cs typeface="Times New Roman" pitchFamily="18" charset="0"/>
              </a:rPr>
              <a:t>Formal </a:t>
            </a:r>
            <a:r>
              <a:rPr lang="en-GB" sz="1800" b="1" i="1" dirty="0">
                <a:solidFill>
                  <a:srgbClr val="98002E"/>
                </a:solidFill>
                <a:latin typeface="Times New Roman" pitchFamily="18" charset="0"/>
                <a:cs typeface="Times New Roman" pitchFamily="18" charset="0"/>
              </a:rPr>
              <a:t>invitation to follow closer to the date</a:t>
            </a:r>
          </a:p>
          <a:p>
            <a:pPr algn="ctr" eaLnBrk="1" hangingPunct="1">
              <a:spcBef>
                <a:spcPts val="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king Div powerpoint to industry Oct 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"/>
      </a:majorFont>
      <a:minorFont>
        <a:latin typeface="Lucida 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EC1C0"/>
      </a:accent1>
      <a:accent2>
        <a:srgbClr val="665E74"/>
      </a:accent2>
      <a:accent3>
        <a:srgbClr val="FFFFFF"/>
      </a:accent3>
      <a:accent4>
        <a:srgbClr val="000000"/>
      </a:accent4>
      <a:accent5>
        <a:srgbClr val="DBDDDC"/>
      </a:accent5>
      <a:accent6>
        <a:srgbClr val="5C5468"/>
      </a:accent6>
      <a:hlink>
        <a:srgbClr val="604362"/>
      </a:hlink>
      <a:folHlink>
        <a:srgbClr val="BA645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/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Georgia</vt:lpstr>
      <vt:lpstr>Lucida Sans</vt:lpstr>
      <vt:lpstr>Times New Roman</vt:lpstr>
      <vt:lpstr>Banking Div powerpoint to industry Oct 10</vt:lpstr>
      <vt:lpstr>SAVE THE DATE</vt:lpstr>
    </vt:vector>
  </TitlesOfParts>
  <Company/>
  <LinksUpToDate>false</LinksUpToDate>
  <SharedDoc>false</SharedDoc>
  <HyperlinksChanged>false</HyperlinksChanged>
  <AppVersion>15.0000</AppVersion>
  <Manager/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revision>0</revision>
</coreProperties>
</file>