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thumbnail" Target="docProps/thumbnail.jpeg"/>
  <Relationship Id="rId3" Type="http://schemas.openxmlformats.org/package/2006/relationships/metadata/core-properties" Target="docProps/core.xml"/>
  <Relationship Id="rId4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80" r:id="rId2"/>
  </p:sldMasterIdLst>
  <p:notesMasterIdLst>
    <p:notesMasterId r:id="rId44"/>
  </p:notesMasterIdLst>
  <p:handoutMasterIdLst>
    <p:handoutMasterId r:id="rId45"/>
  </p:handoutMasterIdLst>
  <p:sldIdLst>
    <p:sldId id="282" r:id="rId3"/>
    <p:sldId id="281" r:id="rId4"/>
    <p:sldId id="283" r:id="rId5"/>
    <p:sldId id="284" r:id="rId6"/>
    <p:sldId id="285" r:id="rId7"/>
    <p:sldId id="286" r:id="rId8"/>
    <p:sldId id="318" r:id="rId9"/>
    <p:sldId id="341" r:id="rId10"/>
    <p:sldId id="342" r:id="rId11"/>
    <p:sldId id="343" r:id="rId12"/>
    <p:sldId id="344" r:id="rId13"/>
    <p:sldId id="346" r:id="rId14"/>
    <p:sldId id="310" r:id="rId15"/>
    <p:sldId id="347" r:id="rId16"/>
    <p:sldId id="348" r:id="rId17"/>
    <p:sldId id="349" r:id="rId18"/>
    <p:sldId id="350" r:id="rId19"/>
    <p:sldId id="351" r:id="rId20"/>
    <p:sldId id="352" r:id="rId21"/>
    <p:sldId id="353" r:id="rId22"/>
    <p:sldId id="354" r:id="rId23"/>
    <p:sldId id="355" r:id="rId24"/>
    <p:sldId id="356" r:id="rId25"/>
    <p:sldId id="357" r:id="rId26"/>
    <p:sldId id="358" r:id="rId27"/>
    <p:sldId id="370" r:id="rId28"/>
    <p:sldId id="359" r:id="rId29"/>
    <p:sldId id="360" r:id="rId30"/>
    <p:sldId id="361" r:id="rId31"/>
    <p:sldId id="362" r:id="rId32"/>
    <p:sldId id="363" r:id="rId33"/>
    <p:sldId id="364" r:id="rId34"/>
    <p:sldId id="365" r:id="rId35"/>
    <p:sldId id="317" r:id="rId36"/>
    <p:sldId id="298" r:id="rId37"/>
    <p:sldId id="299" r:id="rId38"/>
    <p:sldId id="300" r:id="rId39"/>
    <p:sldId id="301" r:id="rId40"/>
    <p:sldId id="366" r:id="rId41"/>
    <p:sldId id="367" r:id="rId42"/>
    <p:sldId id="369" r:id="rId43"/>
  </p:sldIdLst>
  <p:sldSz cx="9144000" cy="5143500" type="screen16x9"/>
  <p:notesSz cx="6718300" cy="985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9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5">
          <p15:clr>
            <a:srgbClr val="A4A3A4"/>
          </p15:clr>
        </p15:guide>
        <p15:guide id="2" pos="211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002E"/>
    <a:srgbClr val="990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591" autoAdjust="0"/>
    <p:restoredTop sz="77899" autoAdjust="0"/>
  </p:normalViewPr>
  <p:slideViewPr>
    <p:cSldViewPr>
      <p:cViewPr varScale="1">
        <p:scale>
          <a:sx n="151" d="100"/>
          <a:sy n="151" d="100"/>
        </p:scale>
        <p:origin x="-390" y="-24"/>
      </p:cViewPr>
      <p:guideLst>
        <p:guide orient="horz" pos="219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9" d="100"/>
          <a:sy n="79" d="100"/>
        </p:scale>
        <p:origin x="-3936" y="-84"/>
      </p:cViewPr>
      <p:guideLst>
        <p:guide orient="horz" pos="3105"/>
        <p:guide pos="2117"/>
      </p:guideLst>
    </p:cSldViewPr>
  </p:notesViewPr>
  <p:gridSpacing cx="72008" cy="72008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" Type="http://schemas.openxmlformats.org/officeDocument/2006/relationships/slideMaster" Target="slideMasters/slideMaster2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" Type="http://schemas.openxmlformats.org/officeDocument/2006/relationships/slide" Target="slides/slide1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" Type="http://schemas.openxmlformats.org/officeDocument/2006/relationships/slide" Target="slides/slide2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notesMaster" Target="notesMasters/notesMaster1.xml"/>
  <Relationship Id="rId45" Type="http://schemas.openxmlformats.org/officeDocument/2006/relationships/handoutMaster" Target="handoutMasters/handoutMaster1.xml"/>
  <Relationship Id="rId46" Type="http://schemas.openxmlformats.org/officeDocument/2006/relationships/presProps" Target="presProps.xml"/>
  <Relationship Id="rId47" Type="http://schemas.openxmlformats.org/officeDocument/2006/relationships/viewProps" Target="viewProps.xml"/>
  <Relationship Id="rId48" Type="http://schemas.openxmlformats.org/officeDocument/2006/relationships/theme" Target="theme/theme1.xml"/>
  <Relationship Id="rId49" Type="http://schemas.openxmlformats.org/officeDocument/2006/relationships/tableStyles" Target="tableStyles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</Relationships>

</file>

<file path=ppt/handoutMasters/_rels/handoutMaster1.xml.rels><?xml version="1.0" encoding="UTF-8"?>

<Relationships xmlns="http://schemas.openxmlformats.org/package/2006/relationships">
  <Relationship Id="rId1" Type="http://schemas.openxmlformats.org/officeDocument/2006/relationships/theme" Target="../theme/theme4.xml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4"/>
            <a:ext cx="2911263" cy="492760"/>
          </a:xfrm>
          <a:prstGeom prst="rect">
            <a:avLst/>
          </a:prstGeom>
        </p:spPr>
        <p:txBody>
          <a:bodyPr vert="horz" lIns="90183" tIns="45091" rIns="90183" bIns="45091" rtlCol="0"/>
          <a:lstStyle>
            <a:lvl1pPr algn="l">
              <a:defRPr sz="1200"/>
            </a:lvl1pPr>
          </a:lstStyle>
          <a:p>
            <a:endParaRPr lang="en-GB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5485" y="4"/>
            <a:ext cx="2911263" cy="492760"/>
          </a:xfrm>
          <a:prstGeom prst="rect">
            <a:avLst/>
          </a:prstGeom>
        </p:spPr>
        <p:txBody>
          <a:bodyPr vert="horz" lIns="90183" tIns="45091" rIns="90183" bIns="45091" rtlCol="0"/>
          <a:lstStyle>
            <a:lvl1pPr algn="r">
              <a:defRPr sz="1200"/>
            </a:lvl1pPr>
          </a:lstStyle>
          <a:p>
            <a:fld id="{0BD31CBB-F795-4A6B-9893-622B6E800A25}" type="datetimeFigureOut">
              <a:rPr lang="en-GB" smtClean="0">
                <a:latin typeface="Times New Roman" pitchFamily="18" charset="0"/>
                <a:cs typeface="Times New Roman" pitchFamily="18" charset="0"/>
              </a:rPr>
              <a:t>10/06/2015</a:t>
            </a:fld>
            <a:endParaRPr lang="en-GB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360735"/>
            <a:ext cx="2911263" cy="492760"/>
          </a:xfrm>
          <a:prstGeom prst="rect">
            <a:avLst/>
          </a:prstGeom>
        </p:spPr>
        <p:txBody>
          <a:bodyPr vert="horz" lIns="90183" tIns="45091" rIns="90183" bIns="45091" rtlCol="0" anchor="b"/>
          <a:lstStyle>
            <a:lvl1pPr algn="l">
              <a:defRPr sz="1200"/>
            </a:lvl1pPr>
          </a:lstStyle>
          <a:p>
            <a:endParaRPr lang="en-GB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5485" y="9360735"/>
            <a:ext cx="2911263" cy="492760"/>
          </a:xfrm>
          <a:prstGeom prst="rect">
            <a:avLst/>
          </a:prstGeom>
        </p:spPr>
        <p:txBody>
          <a:bodyPr vert="horz" lIns="90183" tIns="45091" rIns="90183" bIns="45091" rtlCol="0" anchor="b"/>
          <a:lstStyle>
            <a:lvl1pPr algn="r">
              <a:defRPr sz="1200"/>
            </a:lvl1pPr>
          </a:lstStyle>
          <a:p>
            <a:fld id="{6EDDD087-371D-41D6-BB60-F5C26955839E}" type="slidenum">
              <a:rPr lang="en-GB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GB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935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3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6"/>
            <a:ext cx="2911263" cy="280760"/>
          </a:xfrm>
          <a:prstGeom prst="rect">
            <a:avLst/>
          </a:prstGeom>
        </p:spPr>
        <p:txBody>
          <a:bodyPr vert="horz" lIns="90183" tIns="45091" rIns="90183" bIns="45091" rtlCol="0"/>
          <a:lstStyle>
            <a:lvl1pPr algn="l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5485" y="6"/>
            <a:ext cx="2911263" cy="280760"/>
          </a:xfrm>
          <a:prstGeom prst="rect">
            <a:avLst/>
          </a:prstGeom>
        </p:spPr>
        <p:txBody>
          <a:bodyPr vert="horz" lIns="90183" tIns="45091" rIns="90183" bIns="45091" rtlCol="0"/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8DAE014D-3B73-4D17-A25F-48F9BE4D4D1C}" type="datetimeFigureOut">
              <a:rPr lang="en-GB" smtClean="0"/>
              <a:pPr/>
              <a:t>10/06/2015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4613" y="352425"/>
            <a:ext cx="6569075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183" tIns="45091" rIns="90183" bIns="4509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30235" y="4570151"/>
            <a:ext cx="6457830" cy="4932795"/>
          </a:xfrm>
          <a:prstGeom prst="rect">
            <a:avLst/>
          </a:prstGeom>
        </p:spPr>
        <p:txBody>
          <a:bodyPr vert="horz" lIns="90183" tIns="45091" rIns="90183" bIns="45091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574436"/>
            <a:ext cx="2911263" cy="279056"/>
          </a:xfrm>
          <a:prstGeom prst="rect">
            <a:avLst/>
          </a:prstGeom>
        </p:spPr>
        <p:txBody>
          <a:bodyPr vert="horz" lIns="90183" tIns="45091" rIns="90183" bIns="45091" rtlCol="0" anchor="b"/>
          <a:lstStyle>
            <a:lvl1pPr algn="l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5485" y="9574436"/>
            <a:ext cx="2911263" cy="279056"/>
          </a:xfrm>
          <a:prstGeom prst="rect">
            <a:avLst/>
          </a:prstGeom>
        </p:spPr>
        <p:txBody>
          <a:bodyPr vert="horz" lIns="90183" tIns="45091" rIns="90183" bIns="45091" rtlCol="0" anchor="b"/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0E1CE991-B319-4BF4-8432-7BC215132A5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69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.xml"/>
</Relationships>

</file>

<file path=ppt/notesSlides/_rels/notesSlide10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0.xml"/>
</Relationships>

</file>

<file path=ppt/notesSlides/_rels/notesSlide1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1.xml"/>
</Relationships>

</file>

<file path=ppt/notesSlides/_rels/notesSlide1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2.xml"/>
</Relationships>

</file>

<file path=ppt/notesSlides/_rels/notesSlide1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3.xml"/>
</Relationships>

</file>

<file path=ppt/notesSlides/_rels/notesSlide14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4.xml"/>
</Relationships>

</file>

<file path=ppt/notesSlides/_rels/notesSlide15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5.xml"/>
</Relationships>

</file>

<file path=ppt/notesSlides/_rels/notesSlide16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6.xml"/>
</Relationships>

</file>

<file path=ppt/notesSlides/_rels/notesSlide17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7.xml"/>
</Relationships>

</file>

<file path=ppt/notesSlides/_rels/notesSlide18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8.xml"/>
</Relationships>

</file>

<file path=ppt/notesSlides/_rels/notesSlide19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9.xml"/>
</Relationships>

</file>

<file path=ppt/notesSlides/_rels/notesSlide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.xml"/>
</Relationships>

</file>

<file path=ppt/notesSlides/_rels/notesSlide20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0.xml"/>
</Relationships>

</file>

<file path=ppt/notesSlides/_rels/notesSlide2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1.xml"/>
</Relationships>

</file>

<file path=ppt/notesSlides/_rels/notesSlide2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2.xml"/>
</Relationships>

</file>

<file path=ppt/notesSlides/_rels/notesSlide2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3.xml"/>
</Relationships>

</file>

<file path=ppt/notesSlides/_rels/notesSlide24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4.xml"/>
</Relationships>

</file>

<file path=ppt/notesSlides/_rels/notesSlide25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5.xml"/>
</Relationships>

</file>

<file path=ppt/notesSlides/_rels/notesSlide26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6.xml"/>
</Relationships>

</file>

<file path=ppt/notesSlides/_rels/notesSlide27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7.xml"/>
</Relationships>

</file>

<file path=ppt/notesSlides/_rels/notesSlide28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8.xml"/>
</Relationships>

</file>

<file path=ppt/notesSlides/_rels/notesSlide29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9.xml"/>
</Relationships>

</file>

<file path=ppt/notesSlides/_rels/notesSlide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.xml"/>
</Relationships>

</file>

<file path=ppt/notesSlides/_rels/notesSlide30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0.xml"/>
</Relationships>

</file>

<file path=ppt/notesSlides/_rels/notesSlide3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1.xml"/>
</Relationships>

</file>

<file path=ppt/notesSlides/_rels/notesSlide3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2.xml"/>
</Relationships>

</file>

<file path=ppt/notesSlides/_rels/notesSlide3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3.xml"/>
</Relationships>

</file>

<file path=ppt/notesSlides/_rels/notesSlide34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4.xml"/>
</Relationships>

</file>

<file path=ppt/notesSlides/_rels/notesSlide35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5.xml"/>
</Relationships>

</file>

<file path=ppt/notesSlides/_rels/notesSlide36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6.xml"/>
</Relationships>

</file>

<file path=ppt/notesSlides/_rels/notesSlide37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7.xml"/>
</Relationships>

</file>

<file path=ppt/notesSlides/_rels/notesSlide38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8.xml"/>
</Relationships>

</file>

<file path=ppt/notesSlides/_rels/notesSlide39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9.xml"/>
</Relationships>

</file>

<file path=ppt/notesSlides/_rels/notesSlide4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4.xml"/>
</Relationships>

</file>

<file path=ppt/notesSlides/_rels/notesSlide40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40.xml"/>
</Relationships>

</file>

<file path=ppt/notesSlides/_rels/notesSlide4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41.xml"/>
</Relationships>

</file>

<file path=ppt/notesSlides/_rels/notesSlide5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5.xml"/>
</Relationships>

</file>

<file path=ppt/notesSlides/_rels/notesSlide6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6.xml"/>
</Relationships>

</file>

<file path=ppt/notesSlides/_rels/notesSlide7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7.xml"/>
</Relationships>

</file>

<file path=ppt/notesSlides/_rels/notesSlide8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8.xml"/>
</Relationships>

</file>

<file path=ppt/notesSlides/_rels/notesSlide9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9.xml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7703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906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6452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5466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9915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0328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5005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5354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4978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0836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687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7790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6228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1663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4777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0991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30418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19349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19349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6967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08244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188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30393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85820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8875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34849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79484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57528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84884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22319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98406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10646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290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90084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11829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124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3802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54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3204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3287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CE991-B319-4BF4-8432-7BC215132A5A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359732"/>
      </p:ext>
    </p:extLst>
  </p:cSld>
  <p:clrMapOvr>
    <a:masterClrMapping/>
  </p:clrMapOvr>
</p:notes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2.jpeg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  <Relationship Id="rId2" Type="http://schemas.openxmlformats.org/officeDocument/2006/relationships/image" Target="../media/image4.jpeg"/>
</Relationships>

</file>

<file path=ppt/slideLayouts/_rels/slideLayout1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41028"/>
            <a:ext cx="7772400" cy="677108"/>
          </a:xfrm>
        </p:spPr>
        <p:txBody>
          <a:bodyPr anchor="b">
            <a:spAutoFit/>
          </a:bodyPr>
          <a:lstStyle>
            <a:lvl1pPr algn="r">
              <a:defRPr sz="38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457450"/>
            <a:ext cx="7772400" cy="1371600"/>
          </a:xfrm>
        </p:spPr>
        <p:txBody>
          <a:bodyPr/>
          <a:lstStyle>
            <a:lvl1pPr marL="0" indent="0" algn="r">
              <a:buFontTx/>
              <a:buNone/>
              <a:defRPr sz="30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1BE88-D59B-46B8-AD3A-D8C4AB9074DE}" type="datetime1">
              <a:rPr lang="en-GB" smtClean="0"/>
              <a:t>10/06/2015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3150" y="-92545"/>
            <a:ext cx="2376264" cy="156610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192594DC-804A-4236-BEE9-8E1E113BEA07}" type="datetime1">
              <a:rPr lang="en-GB" smtClean="0"/>
              <a:t>10/06/2015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73EECA09-80C6-4798-A5B7-F73C3ED553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C437327B-8334-48A2-9951-C29279EA934A}" type="datetime1">
              <a:rPr lang="en-GB" smtClean="0"/>
              <a:t>10/06/2015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73EECA09-80C6-4798-A5B7-F73C3ED553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GFSC-logo-50-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3" y="342901"/>
            <a:ext cx="1801813" cy="767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41028"/>
            <a:ext cx="7772400" cy="677108"/>
          </a:xfrm>
        </p:spPr>
        <p:txBody>
          <a:bodyPr anchor="b">
            <a:spAutoFit/>
          </a:bodyPr>
          <a:lstStyle>
            <a:lvl1pPr algn="r">
              <a:defRPr sz="3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457450"/>
            <a:ext cx="7772400" cy="1371600"/>
          </a:xfrm>
        </p:spPr>
        <p:txBody>
          <a:bodyPr/>
          <a:lstStyle>
            <a:lvl1pPr marL="0" indent="0" algn="r">
              <a:buFontTx/>
              <a:buNone/>
              <a:defRPr sz="3000"/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808080">
                    <a:lumMod val="75000"/>
                  </a:srgbClr>
                </a:solidFill>
              </a:rPr>
              <a:t>February 25, 2014</a:t>
            </a:r>
            <a:endParaRPr lang="en-US" sz="1400" dirty="0">
              <a:solidFill>
                <a:srgbClr val="808080">
                  <a:lumMod val="75000"/>
                </a:srgbClr>
              </a:solidFill>
              <a:latin typeface="Arial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16241" y="4677966"/>
            <a:ext cx="3455987" cy="35123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Copyright of Guernsey Financial Services Commission</a:t>
            </a:r>
            <a:endParaRPr lang="en-US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47C610DF-5F7E-4FE7-B9E4-2B41B6C1BFCC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682261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808080">
                    <a:lumMod val="75000"/>
                  </a:srgbClr>
                </a:solidFill>
              </a:rPr>
              <a:t>February 25, 2014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 of Guernsey Financial Services Commission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5C37B-6695-438B-9481-8139900E7D9B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611560" y="4623978"/>
            <a:ext cx="7920880" cy="5400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dirty="0" smtClean="0">
              <a:solidFill>
                <a:srgbClr val="000000"/>
              </a:solidFill>
              <a:latin typeface="Arial" charset="0"/>
              <a:ea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85797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808080">
                    <a:lumMod val="75000"/>
                  </a:srgbClr>
                </a:solidFill>
              </a:rPr>
              <a:t>February 25, 2014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Copyright of Guernsey Financial Services Commission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56D4F-60AA-4275-9EBC-59C5859D2E3C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911818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085850"/>
            <a:ext cx="3810000" cy="3486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5850"/>
            <a:ext cx="3810000" cy="3486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808080">
                    <a:lumMod val="75000"/>
                  </a:srgbClr>
                </a:solidFill>
              </a:rPr>
              <a:t>February 25, 2014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Copyright of Guernsey Financial Services Commission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7856C-BF87-4786-8DA2-7594F589DC1A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418435"/>
      </p:ext>
    </p:extLst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808080">
                    <a:lumMod val="75000"/>
                  </a:srgbClr>
                </a:solidFill>
              </a:rPr>
              <a:t>February 25, 2014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Copyright of Guernsey Financial Services Commission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4C673-1236-4C3A-901A-E278D55ECCF3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444005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ChangeArrowheads="1"/>
          </p:cNvSpPr>
          <p:nvPr userDrawn="1"/>
        </p:nvSpPr>
        <p:spPr bwMode="auto">
          <a:xfrm>
            <a:off x="539753" y="4569620"/>
            <a:ext cx="7993063" cy="10834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D2371-E5EF-429C-9D87-F975044B0467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861362"/>
      </p:ext>
    </p:extLst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808080">
                    <a:lumMod val="75000"/>
                  </a:srgbClr>
                </a:solidFill>
              </a:rPr>
              <a:t>February 25, 2014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Copyright of Guernsey Financial Services Commission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912FD-4F3C-430D-BB4A-AE2DBEC2245C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578929"/>
      </p:ext>
    </p:extLst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808080">
                    <a:lumMod val="75000"/>
                  </a:srgbClr>
                </a:solidFill>
              </a:rPr>
              <a:t>February 25, 2014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Copyright of Guernsey Financial Services Commission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FADAB-B1DE-4A44-A60D-CD5D67CEB6F9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703549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26064"/>
            <a:ext cx="8208912" cy="571500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51570"/>
            <a:ext cx="8208912" cy="3834426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4920834"/>
            <a:ext cx="1905000" cy="189198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2F6147A5-A834-4E92-8BEC-2178C8DAE9FE}" type="datetime1">
              <a:rPr lang="en-GB" smtClean="0"/>
              <a:t>10/06/2015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920834"/>
            <a:ext cx="2895600" cy="189198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920834"/>
            <a:ext cx="1905000" cy="189198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73EECA09-80C6-4798-A5B7-F73C3ED553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808080">
                    <a:lumMod val="75000"/>
                  </a:srgbClr>
                </a:solidFill>
              </a:rPr>
              <a:t>February 25, 2014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Copyright of Guernsey Financial Services Commission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E3E8B-2965-491C-B81D-40480C96EB8A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366174"/>
      </p:ext>
    </p:extLst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808080">
                    <a:lumMod val="75000"/>
                  </a:srgbClr>
                </a:solidFill>
              </a:rPr>
              <a:t>February 25, 2014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Copyright of Guernsey Financial Services Commission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D2D7F-0CA9-4320-9911-A6486DC6894A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744131"/>
      </p:ext>
    </p:extLst>
  </p:cSld>
  <p:clrMapOvr>
    <a:masterClrMapping/>
  </p:clrMapOvr>
  <p:transition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808080">
                    <a:lumMod val="75000"/>
                  </a:srgbClr>
                </a:solidFill>
              </a:rPr>
              <a:t>February 25, 2014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Copyright of Guernsey Financial Services Commission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EB8A7-51A2-4375-A181-2C0B8906791E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155739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>
            <a:lvl1pPr algn="l">
              <a:defRPr sz="4000" b="1" cap="all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4DF63099-F680-46A6-B454-289EC3342A31}" type="datetime1">
              <a:rPr lang="en-GB" smtClean="0"/>
              <a:t>10/06/2015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73EECA09-80C6-4798-A5B7-F73C3ED553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085850"/>
            <a:ext cx="3810000" cy="3486150"/>
          </a:xfrm>
        </p:spPr>
        <p:txBody>
          <a:bodyPr/>
          <a:lstStyle>
            <a:lvl1pPr>
              <a:defRPr sz="2800"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latin typeface="Times New Roman" pitchFamily="18" charset="0"/>
                <a:cs typeface="Times New Roman" pitchFamily="18" charset="0"/>
              </a:defRPr>
            </a:lvl2pPr>
            <a:lvl3pPr>
              <a:defRPr sz="2000">
                <a:latin typeface="Times New Roman" pitchFamily="18" charset="0"/>
                <a:cs typeface="Times New Roman" pitchFamily="18" charset="0"/>
              </a:defRPr>
            </a:lvl3pPr>
            <a:lvl4pPr>
              <a:defRPr sz="1800">
                <a:latin typeface="Times New Roman" pitchFamily="18" charset="0"/>
                <a:cs typeface="Times New Roman" pitchFamily="18" charset="0"/>
              </a:defRPr>
            </a:lvl4pPr>
            <a:lvl5pPr>
              <a:defRPr sz="1800">
                <a:latin typeface="Times New Roman" pitchFamily="18" charset="0"/>
                <a:cs typeface="Times New Roman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5850"/>
            <a:ext cx="3810000" cy="3486150"/>
          </a:xfrm>
        </p:spPr>
        <p:txBody>
          <a:bodyPr/>
          <a:lstStyle>
            <a:lvl1pPr>
              <a:defRPr sz="2800"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latin typeface="Times New Roman" pitchFamily="18" charset="0"/>
                <a:cs typeface="Times New Roman" pitchFamily="18" charset="0"/>
              </a:defRPr>
            </a:lvl2pPr>
            <a:lvl3pPr>
              <a:defRPr sz="2000">
                <a:latin typeface="Times New Roman" pitchFamily="18" charset="0"/>
                <a:cs typeface="Times New Roman" pitchFamily="18" charset="0"/>
              </a:defRPr>
            </a:lvl3pPr>
            <a:lvl4pPr>
              <a:defRPr sz="1800">
                <a:latin typeface="Times New Roman" pitchFamily="18" charset="0"/>
                <a:cs typeface="Times New Roman" pitchFamily="18" charset="0"/>
              </a:defRPr>
            </a:lvl4pPr>
            <a:lvl5pPr>
              <a:defRPr sz="1800">
                <a:latin typeface="Times New Roman" pitchFamily="18" charset="0"/>
                <a:cs typeface="Times New Roman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9301F251-8C31-4BD7-802F-FFE5ACADE737}" type="datetime1">
              <a:rPr lang="en-GB" smtClean="0"/>
              <a:t>10/06/2015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73EECA09-80C6-4798-A5B7-F73C3ED553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>
                <a:latin typeface="Times New Roman" pitchFamily="18" charset="0"/>
                <a:cs typeface="Times New Roman" pitchFamily="18" charset="0"/>
              </a:defRPr>
            </a:lvl1pPr>
            <a:lvl2pPr>
              <a:defRPr sz="2000">
                <a:latin typeface="Times New Roman" pitchFamily="18" charset="0"/>
                <a:cs typeface="Times New Roman" pitchFamily="18" charset="0"/>
              </a:defRPr>
            </a:lvl2pPr>
            <a:lvl3pPr>
              <a:defRPr sz="1800">
                <a:latin typeface="Times New Roman" pitchFamily="18" charset="0"/>
                <a:cs typeface="Times New Roman" pitchFamily="18" charset="0"/>
              </a:defRPr>
            </a:lvl3pPr>
            <a:lvl4pPr>
              <a:defRPr sz="1600">
                <a:latin typeface="Times New Roman" pitchFamily="18" charset="0"/>
                <a:cs typeface="Times New Roman" pitchFamily="18" charset="0"/>
              </a:defRPr>
            </a:lvl4pPr>
            <a:lvl5pPr>
              <a:defRPr sz="1600">
                <a:latin typeface="Times New Roman" pitchFamily="18" charset="0"/>
                <a:cs typeface="Times New Roman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>
                <a:latin typeface="Times New Roman" pitchFamily="18" charset="0"/>
                <a:cs typeface="Times New Roman" pitchFamily="18" charset="0"/>
              </a:defRPr>
            </a:lvl1pPr>
            <a:lvl2pPr>
              <a:defRPr sz="2000">
                <a:latin typeface="Times New Roman" pitchFamily="18" charset="0"/>
                <a:cs typeface="Times New Roman" pitchFamily="18" charset="0"/>
              </a:defRPr>
            </a:lvl2pPr>
            <a:lvl3pPr>
              <a:defRPr sz="1800">
                <a:latin typeface="Times New Roman" pitchFamily="18" charset="0"/>
                <a:cs typeface="Times New Roman" pitchFamily="18" charset="0"/>
              </a:defRPr>
            </a:lvl3pPr>
            <a:lvl4pPr>
              <a:defRPr sz="1600">
                <a:latin typeface="Times New Roman" pitchFamily="18" charset="0"/>
                <a:cs typeface="Times New Roman" pitchFamily="18" charset="0"/>
              </a:defRPr>
            </a:lvl4pPr>
            <a:lvl5pPr>
              <a:defRPr sz="1600">
                <a:latin typeface="Times New Roman" pitchFamily="18" charset="0"/>
                <a:cs typeface="Times New Roman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1F25FD13-F51B-459C-99B3-8C0EB7F83522}" type="datetime1">
              <a:rPr lang="en-GB" smtClean="0"/>
              <a:t>10/06/2015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73EECA09-80C6-4798-A5B7-F73C3ED553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23812DA4-6CC0-4D12-A17C-E4939C5D3A17}" type="datetime1">
              <a:rPr lang="en-GB" smtClean="0"/>
              <a:t>10/06/2015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73EECA09-80C6-4798-A5B7-F73C3ED553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378E108D-87D0-40A3-96BB-6917DBC97647}" type="datetime1">
              <a:rPr lang="en-GB" smtClean="0"/>
              <a:t>10/06/2015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73EECA09-80C6-4798-A5B7-F73C3ED553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06"/>
            <a:ext cx="5111750" cy="4389835"/>
          </a:xfrm>
        </p:spPr>
        <p:txBody>
          <a:bodyPr/>
          <a:lstStyle>
            <a:lvl1pPr>
              <a:defRPr sz="3200">
                <a:latin typeface="Times New Roman" pitchFamily="18" charset="0"/>
                <a:cs typeface="Times New Roman" pitchFamily="18" charset="0"/>
              </a:defRPr>
            </a:lvl1pPr>
            <a:lvl2pPr>
              <a:defRPr sz="2800">
                <a:latin typeface="Times New Roman" pitchFamily="18" charset="0"/>
                <a:cs typeface="Times New Roman" pitchFamily="18" charset="0"/>
              </a:defRPr>
            </a:lvl2pPr>
            <a:lvl3pPr>
              <a:defRPr sz="2400">
                <a:latin typeface="Times New Roman" pitchFamily="18" charset="0"/>
                <a:cs typeface="Times New Roman" pitchFamily="18" charset="0"/>
              </a:defRPr>
            </a:lvl3pPr>
            <a:lvl4pPr>
              <a:defRPr sz="2000">
                <a:latin typeface="Times New Roman" pitchFamily="18" charset="0"/>
                <a:cs typeface="Times New Roman" pitchFamily="18" charset="0"/>
              </a:defRPr>
            </a:lvl4pPr>
            <a:lvl5pPr>
              <a:defRPr sz="2000">
                <a:latin typeface="Times New Roman" pitchFamily="18" charset="0"/>
                <a:cs typeface="Times New Roman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740F4EA8-6974-4340-A522-5D23A558474A}" type="datetime1">
              <a:rPr lang="en-GB" smtClean="0"/>
              <a:t>10/06/2015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73EECA09-80C6-4798-A5B7-F73C3ED553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1"/>
            <a:ext cx="5486400" cy="603647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2C2AFCB7-B3FC-4907-AA99-60F2C76A5F2A}" type="datetime1">
              <a:rPr lang="en-GB" smtClean="0"/>
              <a:t>10/06/2015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73EECA09-80C6-4798-A5B7-F73C3ED553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  <Relationship Id="rId13" Type="http://schemas.openxmlformats.org/officeDocument/2006/relationships/image" Target="../media/image1.png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_rels/slideMaster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2.xml"/>
  <Relationship Id="rId10" Type="http://schemas.openxmlformats.org/officeDocument/2006/relationships/slideLayout" Target="../slideLayouts/slideLayout21.xml"/>
  <Relationship Id="rId11" Type="http://schemas.openxmlformats.org/officeDocument/2006/relationships/slideLayout" Target="../slideLayouts/slideLayout22.xml"/>
  <Relationship Id="rId12" Type="http://schemas.openxmlformats.org/officeDocument/2006/relationships/theme" Target="../theme/theme2.xml"/>
  <Relationship Id="rId13" Type="http://schemas.openxmlformats.org/officeDocument/2006/relationships/image" Target="../media/image3.jpeg"/>
  <Relationship Id="rId2" Type="http://schemas.openxmlformats.org/officeDocument/2006/relationships/slideLayout" Target="../slideLayouts/slideLayout13.xml"/>
  <Relationship Id="rId3" Type="http://schemas.openxmlformats.org/officeDocument/2006/relationships/slideLayout" Target="../slideLayouts/slideLayout14.xml"/>
  <Relationship Id="rId4" Type="http://schemas.openxmlformats.org/officeDocument/2006/relationships/slideLayout" Target="../slideLayouts/slideLayout15.xml"/>
  <Relationship Id="rId5" Type="http://schemas.openxmlformats.org/officeDocument/2006/relationships/slideLayout" Target="../slideLayouts/slideLayout16.xml"/>
  <Relationship Id="rId6" Type="http://schemas.openxmlformats.org/officeDocument/2006/relationships/slideLayout" Target="../slideLayouts/slideLayout17.xml"/>
  <Relationship Id="rId7" Type="http://schemas.openxmlformats.org/officeDocument/2006/relationships/slideLayout" Target="../slideLayouts/slideLayout18.xml"/>
  <Relationship Id="rId8" Type="http://schemas.openxmlformats.org/officeDocument/2006/relationships/slideLayout" Target="../slideLayouts/slideLayout19.xml"/>
  <Relationship Id="rId9" Type="http://schemas.openxmlformats.org/officeDocument/2006/relationships/slideLayout" Target="../slideLayouts/slideLayout20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l="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085850"/>
            <a:ext cx="7772400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98002E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F6A45451-347D-415F-855E-57958805C141}" type="datetime1">
              <a:rPr lang="en-GB" smtClean="0"/>
              <a:t>10/06/2015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595959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595959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73EECA09-80C6-4798-A5B7-F73C3ED553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685800" y="4629150"/>
            <a:ext cx="77724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8002E"/>
          </a:solidFill>
          <a:latin typeface="Times New Roman" pitchFamily="18" charset="0"/>
          <a:ea typeface="+mj-ea"/>
          <a:cs typeface="Times New Roman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8002E"/>
          </a:solidFill>
          <a:latin typeface="Georgia" pitchFamily="1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8002E"/>
          </a:solidFill>
          <a:latin typeface="Georgia" pitchFamily="1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8002E"/>
          </a:solidFill>
          <a:latin typeface="Georgia" pitchFamily="1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8002E"/>
          </a:solidFill>
          <a:latin typeface="Georgia" pitchFamily="1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8002E"/>
          </a:solidFill>
          <a:latin typeface="Georgia" pitchFamily="1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8002E"/>
          </a:solidFill>
          <a:latin typeface="Georgia" pitchFamily="1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8002E"/>
          </a:solidFill>
          <a:latin typeface="Georgia" pitchFamily="1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8002E"/>
          </a:solidFill>
          <a:latin typeface="Georgia" pitchFamily="1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085850"/>
            <a:ext cx="7772400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900">
                <a:solidFill>
                  <a:schemeClr val="bg2">
                    <a:lumMod val="75000"/>
                  </a:schemeClr>
                </a:solidFill>
                <a:latin typeface="+mn-lt"/>
                <a:ea typeface="ＭＳ Ｐゴシック" pitchFamily="1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808080">
                    <a:lumMod val="75000"/>
                  </a:srgbClr>
                </a:solidFill>
              </a:rPr>
              <a:t>February 25, 2014</a:t>
            </a:r>
            <a:endParaRPr lang="en-US" sz="1400" dirty="0">
              <a:solidFill>
                <a:srgbClr val="808080">
                  <a:lumMod val="75000"/>
                </a:srgbClr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16241" y="4686300"/>
            <a:ext cx="32480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900">
                <a:solidFill>
                  <a:srgbClr val="595959"/>
                </a:solidFill>
                <a:latin typeface="+mn-lt"/>
                <a:ea typeface="ＭＳ Ｐゴシック" pitchFamily="1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Copyright of Guernsey Financial Services Commission</a:t>
            </a:r>
            <a:endParaRPr lang="en-US" sz="1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595959"/>
                </a:solidFill>
                <a:latin typeface="+mn-lt"/>
                <a:ea typeface="ＭＳ Ｐゴシック" pitchFamily="1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8A760DD-F891-4A6D-A717-9FF1B5D3C49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685800" y="4629150"/>
            <a:ext cx="77724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400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109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 spd="slow">
    <p:fade/>
  </p:transition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8002E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8002E"/>
          </a:solidFill>
          <a:latin typeface="Times New Roman" pitchFamily="18" charset="0"/>
          <a:ea typeface="ＭＳ Ｐゴシック" pitchFamily="1" charset="-128"/>
          <a:cs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8002E"/>
          </a:solidFill>
          <a:latin typeface="Times New Roman" pitchFamily="18" charset="0"/>
          <a:ea typeface="ＭＳ Ｐゴシック" pitchFamily="1" charset="-128"/>
          <a:cs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8002E"/>
          </a:solidFill>
          <a:latin typeface="Times New Roman" pitchFamily="18" charset="0"/>
          <a:ea typeface="ＭＳ Ｐゴシック" pitchFamily="1" charset="-128"/>
          <a:cs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8002E"/>
          </a:solidFill>
          <a:latin typeface="Times New Roman" pitchFamily="18" charset="0"/>
          <a:ea typeface="ＭＳ Ｐゴシック" pitchFamily="1" charset="-128"/>
          <a:cs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8002E"/>
          </a:solidFill>
          <a:latin typeface="Georgia" pitchFamily="1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8002E"/>
          </a:solidFill>
          <a:latin typeface="Georgia" pitchFamily="1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8002E"/>
          </a:solidFill>
          <a:latin typeface="Georgia" pitchFamily="1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8002E"/>
          </a:solidFill>
          <a:latin typeface="Georgia" pitchFamily="1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notesSlide" Target="../notesSlides/notesSlide1.xml"/>
</Relationships>

</file>

<file path=ppt/slides/_rels/slide1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3.xml"/>
  <Relationship Id="rId2" Type="http://schemas.openxmlformats.org/officeDocument/2006/relationships/notesSlide" Target="../notesSlides/notesSlide10.xml"/>
</Relationships>

</file>

<file path=ppt/slides/_rels/slide1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3.xml"/>
  <Relationship Id="rId2" Type="http://schemas.openxmlformats.org/officeDocument/2006/relationships/notesSlide" Target="../notesSlides/notesSlide11.xml"/>
</Relationships>

</file>

<file path=ppt/slides/_rels/slide1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3.xml"/>
  <Relationship Id="rId2" Type="http://schemas.openxmlformats.org/officeDocument/2006/relationships/notesSlide" Target="../notesSlides/notesSlide12.xml"/>
</Relationships>

</file>

<file path=ppt/slides/_rels/slide1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notesSlide" Target="../notesSlides/notesSlide13.xml"/>
</Relationships>

</file>

<file path=ppt/slides/_rels/slide1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4.xml"/>
</Relationships>

</file>

<file path=ppt/slides/_rels/slide1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5.xml"/>
</Relationships>

</file>

<file path=ppt/slides/_rels/slide1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6.xml"/>
</Relationships>

</file>

<file path=ppt/slides/_rels/slide1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7.xml"/>
</Relationships>

</file>

<file path=ppt/slides/_rels/slide1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8.xml"/>
</Relationships>

</file>

<file path=ppt/slides/_rels/slide1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9.xml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notesSlide" Target="../notesSlides/notesSlide2.xml"/>
</Relationships>

</file>

<file path=ppt/slides/_rels/slide2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20.xml"/>
</Relationships>

</file>

<file path=ppt/slides/_rels/slide2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21.xml"/>
</Relationships>

</file>

<file path=ppt/slides/_rels/slide2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22.xml"/>
</Relationships>

</file>

<file path=ppt/slides/_rels/slide2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23.xml"/>
</Relationships>

</file>

<file path=ppt/slides/_rels/slide2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24.xml"/>
</Relationships>

</file>

<file path=ppt/slides/_rels/slide2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25.xml"/>
</Relationships>

</file>

<file path=ppt/slides/_rels/slide2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26.xml"/>
</Relationships>

</file>

<file path=ppt/slides/_rels/slide2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27.xml"/>
</Relationships>

</file>

<file path=ppt/slides/_rels/slide2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28.xml"/>
</Relationships>

</file>

<file path=ppt/slides/_rels/slide2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29.xml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3.xml"/>
</Relationships>

</file>

<file path=ppt/slides/_rels/slide3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30.xml"/>
</Relationships>

</file>

<file path=ppt/slides/_rels/slide3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31.xml"/>
</Relationships>

</file>

<file path=ppt/slides/_rels/slide3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32.xml"/>
</Relationships>

</file>

<file path=ppt/slides/_rels/slide3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33.xml"/>
</Relationships>

</file>

<file path=ppt/slides/_rels/slide3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notesSlide" Target="../notesSlides/notesSlide34.xml"/>
</Relationships>

</file>

<file path=ppt/slides/_rels/slide3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35.xml"/>
</Relationships>

</file>

<file path=ppt/slides/_rels/slide3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36.xml"/>
</Relationships>

</file>

<file path=ppt/slides/_rels/slide3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37.xml"/>
</Relationships>

</file>

<file path=ppt/slides/_rels/slide3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38.xml"/>
</Relationships>

</file>

<file path=ppt/slides/_rels/slide3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39.xml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4.xml"/>
</Relationships>

</file>

<file path=ppt/slides/_rels/slide4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40.xml"/>
</Relationships>

</file>

<file path=ppt/slides/_rels/slide4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  <Relationship Id="rId2" Type="http://schemas.openxmlformats.org/officeDocument/2006/relationships/notesSlide" Target="../notesSlides/notesSlide41.xml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5.xml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6.xml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notesSlide" Target="../notesSlides/notesSlide7.xml"/>
</Relationships>

</file>

<file path=ppt/slides/_rels/slide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3.xml"/>
  <Relationship Id="rId2" Type="http://schemas.openxmlformats.org/officeDocument/2006/relationships/notesSlide" Target="../notesSlides/notesSlide8.xml"/>
</Relationships>

</file>

<file path=ppt/slides/_rels/slide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3.xml"/>
  <Relationship Id="rId2" Type="http://schemas.openxmlformats.org/officeDocument/2006/relationships/notesSlide" Target="../notesSlides/notesSlide9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37038"/>
            <a:ext cx="7772400" cy="978729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en-GB" altLang="en-US" sz="3600" dirty="0"/>
              <a:t>Feedback Presentation </a:t>
            </a:r>
            <a:br>
              <a:rPr lang="en-GB" altLang="en-US" sz="3600" dirty="0"/>
            </a:br>
            <a:r>
              <a:rPr lang="en-GB" altLang="en-US" sz="3600" dirty="0"/>
              <a:t>on the Revision of Laws Consultation 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072358"/>
            <a:ext cx="7772400" cy="137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en-US" sz="2800" dirty="0"/>
              <a:t>St Pierre Park Hotel</a:t>
            </a:r>
          </a:p>
          <a:p>
            <a:pPr>
              <a:lnSpc>
                <a:spcPct val="80000"/>
              </a:lnSpc>
            </a:pPr>
            <a:r>
              <a:rPr lang="en-GB" altLang="en-US" sz="2800" dirty="0"/>
              <a:t>10 June 2015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261199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Revision of laws feedback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85850"/>
            <a:ext cx="7702624" cy="3486150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/>
              <a:t>4.3.8. Do you agree with the suggestion that market access to retail clients in the EU (including the UK) is not necessary for </a:t>
            </a:r>
            <a:r>
              <a:rPr lang="en-GB" sz="1800" dirty="0" smtClean="0"/>
              <a:t>Bailiwick firms?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Answer – NO!</a:t>
            </a:r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sz="1800" dirty="0" smtClean="0"/>
              <a:t>4.3.20</a:t>
            </a:r>
            <a:r>
              <a:rPr lang="en-GB" sz="1800" dirty="0"/>
              <a:t>. Do you support the introduction of a targeted enabling power into each of the Supervisory Laws to ensure that these laws can </a:t>
            </a:r>
            <a:r>
              <a:rPr lang="en-GB" sz="1800" dirty="0" smtClean="0"/>
              <a:t>be efficiently </a:t>
            </a:r>
            <a:r>
              <a:rPr lang="en-GB" sz="1800" dirty="0"/>
              <a:t>amended once the detailed requirements of the new MiFID regime are clear</a:t>
            </a:r>
            <a:r>
              <a:rPr lang="en-GB" sz="1800" dirty="0" smtClean="0"/>
              <a:t>?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Answer – YES.</a:t>
            </a:r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45C37B-6695-438B-9481-8139900E7D9B}" type="slidenum">
              <a:rPr lang="en-US" smtClean="0"/>
              <a:pPr>
                <a:defRPr/>
              </a:pPr>
              <a:t>10</a:t>
            </a:fld>
            <a:endParaRPr lang="en-U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4576941"/>
            <a:ext cx="3494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Dr Andy Sloan, International Policy Advisor </a:t>
            </a:r>
            <a:endParaRPr lang="en-GB" sz="1400" dirty="0">
              <a:solidFill>
                <a:srgbClr val="98002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8073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49492"/>
            <a:ext cx="7844408" cy="571500"/>
          </a:xfrm>
        </p:spPr>
        <p:txBody>
          <a:bodyPr/>
          <a:lstStyle/>
          <a:p>
            <a:r>
              <a:rPr lang="en-GB" sz="3200" dirty="0" smtClean="0"/>
              <a:t>Equivalence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735546"/>
            <a:ext cx="7992888" cy="3924436"/>
          </a:xfrm>
        </p:spPr>
        <p:txBody>
          <a:bodyPr/>
          <a:lstStyle/>
          <a:p>
            <a:r>
              <a:rPr lang="en-GB" sz="1800" dirty="0"/>
              <a:t>MIFID </a:t>
            </a:r>
            <a:r>
              <a:rPr lang="en-GB" sz="1800" dirty="0" smtClean="0"/>
              <a:t>II:  </a:t>
            </a:r>
            <a:r>
              <a:rPr lang="en-GB" sz="1800" u="sng" dirty="0" smtClean="0"/>
              <a:t>No equivalence</a:t>
            </a:r>
            <a:r>
              <a:rPr lang="en-GB" sz="1800" dirty="0" smtClean="0"/>
              <a:t>, market access through branch or national regime </a:t>
            </a:r>
          </a:p>
          <a:p>
            <a:r>
              <a:rPr lang="en-GB" sz="1800" dirty="0" smtClean="0"/>
              <a:t>MIFIR:  “that </a:t>
            </a:r>
            <a:r>
              <a:rPr lang="en-GB" sz="1800" i="1" dirty="0"/>
              <a:t>firms providing investment services and activities</a:t>
            </a:r>
            <a:r>
              <a:rPr lang="en-GB" sz="1800" dirty="0"/>
              <a:t> </a:t>
            </a:r>
            <a:r>
              <a:rPr lang="en-GB" sz="1800" dirty="0" smtClean="0"/>
              <a:t>(my italics) in </a:t>
            </a:r>
            <a:r>
              <a:rPr lang="en-GB" sz="1800" dirty="0"/>
              <a:t>that third country are: </a:t>
            </a:r>
            <a:endParaRPr lang="en-GB" sz="1800" dirty="0" smtClean="0"/>
          </a:p>
          <a:p>
            <a:pPr marL="800100" lvl="1" indent="-342900">
              <a:buFont typeface="+mj-lt"/>
              <a:buAutoNum type="alphaLcParenR"/>
            </a:pPr>
            <a:r>
              <a:rPr lang="en-GB" sz="1600" dirty="0" smtClean="0"/>
              <a:t> subject </a:t>
            </a:r>
            <a:r>
              <a:rPr lang="en-GB" sz="1600" dirty="0"/>
              <a:t>to </a:t>
            </a:r>
            <a:r>
              <a:rPr lang="en-GB" sz="1600" dirty="0" smtClean="0"/>
              <a:t>authorisation </a:t>
            </a:r>
            <a:r>
              <a:rPr lang="en-GB" sz="1600" dirty="0"/>
              <a:t>and to effective supervision and enforcement on an ongoing </a:t>
            </a:r>
            <a:r>
              <a:rPr lang="en-GB" sz="1600" dirty="0" smtClean="0"/>
              <a:t>basis (MIFID II </a:t>
            </a:r>
            <a:r>
              <a:rPr lang="en-GB" sz="1600" dirty="0"/>
              <a:t>Art 5 – 8</a:t>
            </a:r>
            <a:r>
              <a:rPr lang="en-GB" sz="1600" dirty="0" smtClean="0"/>
              <a:t>, Art 67-78);</a:t>
            </a:r>
            <a:endParaRPr lang="en-GB" sz="1600" dirty="0"/>
          </a:p>
          <a:p>
            <a:pPr marL="800100" lvl="1" indent="-342900">
              <a:buFont typeface="+mj-lt"/>
              <a:buAutoNum type="alphaLcParenR"/>
            </a:pPr>
            <a:r>
              <a:rPr lang="en-GB" sz="1600" dirty="0" smtClean="0"/>
              <a:t>subject </a:t>
            </a:r>
            <a:r>
              <a:rPr lang="en-GB" sz="1600" dirty="0"/>
              <a:t>to sufficient capital requirements and appropriate requirements applicable to </a:t>
            </a:r>
            <a:r>
              <a:rPr lang="en-GB" sz="1600" dirty="0" smtClean="0"/>
              <a:t>shareholders </a:t>
            </a:r>
            <a:r>
              <a:rPr lang="en-GB" sz="1600" dirty="0"/>
              <a:t>and members of their management </a:t>
            </a:r>
            <a:r>
              <a:rPr lang="en-GB" sz="1600" dirty="0" smtClean="0"/>
              <a:t>body</a:t>
            </a:r>
            <a:r>
              <a:rPr lang="en-GB" sz="1600" dirty="0"/>
              <a:t> </a:t>
            </a:r>
            <a:r>
              <a:rPr lang="en-GB" sz="1600" dirty="0" smtClean="0"/>
              <a:t>(MIFID </a:t>
            </a:r>
            <a:r>
              <a:rPr lang="en-GB" sz="1600" dirty="0"/>
              <a:t>Art 9, 10 </a:t>
            </a:r>
            <a:r>
              <a:rPr lang="en-GB" sz="1600" dirty="0" smtClean="0"/>
              <a:t>– 15 (plus Prudential Requirements Directive));</a:t>
            </a:r>
            <a:endParaRPr lang="en-GB" sz="1600" dirty="0"/>
          </a:p>
          <a:p>
            <a:pPr marL="800100" lvl="1" indent="-342900">
              <a:buFont typeface="+mj-lt"/>
              <a:buAutoNum type="alphaLcParenR"/>
            </a:pPr>
            <a:r>
              <a:rPr lang="en-GB" sz="1600" dirty="0" smtClean="0"/>
              <a:t>subject </a:t>
            </a:r>
            <a:r>
              <a:rPr lang="en-GB" sz="1600" dirty="0"/>
              <a:t>to adequate </a:t>
            </a:r>
            <a:r>
              <a:rPr lang="en-GB" sz="1600" dirty="0" smtClean="0"/>
              <a:t>organisational </a:t>
            </a:r>
            <a:r>
              <a:rPr lang="en-GB" sz="1600" dirty="0"/>
              <a:t>requirement in the area of internal control </a:t>
            </a:r>
            <a:r>
              <a:rPr lang="en-GB" sz="1600" dirty="0" smtClean="0"/>
              <a:t>functions (</a:t>
            </a:r>
            <a:r>
              <a:rPr lang="en-GB" sz="1600" dirty="0"/>
              <a:t>MIFID II, Art 16</a:t>
            </a:r>
            <a:r>
              <a:rPr lang="en-GB" sz="1600" dirty="0" smtClean="0"/>
              <a:t>); 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sz="1600" dirty="0" smtClean="0"/>
              <a:t>subject </a:t>
            </a:r>
            <a:r>
              <a:rPr lang="en-GB" sz="1600" dirty="0"/>
              <a:t>to appropriate conduct of business </a:t>
            </a:r>
            <a:r>
              <a:rPr lang="en-GB" sz="1600" dirty="0" smtClean="0"/>
              <a:t>rules (MIFID II, </a:t>
            </a:r>
            <a:r>
              <a:rPr lang="en-GB" sz="1600" dirty="0"/>
              <a:t>Art </a:t>
            </a:r>
            <a:r>
              <a:rPr lang="en-GB" sz="1600" dirty="0" smtClean="0"/>
              <a:t>21-30); and </a:t>
            </a:r>
            <a:endParaRPr lang="en-GB" sz="1600" dirty="0"/>
          </a:p>
          <a:p>
            <a:pPr marL="800100" lvl="1" indent="-342900">
              <a:buFont typeface="+mj-lt"/>
              <a:buAutoNum type="alphaLcParenR"/>
            </a:pPr>
            <a:r>
              <a:rPr lang="en-GB" sz="1600" dirty="0" smtClean="0"/>
              <a:t>it </a:t>
            </a:r>
            <a:r>
              <a:rPr lang="en-GB" sz="1600" dirty="0"/>
              <a:t>(the jurisdiction) ensures market transparency and integrity by preventing market abuse in the form of insider dealing and market manipulation</a:t>
            </a:r>
            <a:r>
              <a:rPr lang="en-GB" sz="1600" dirty="0" smtClean="0"/>
              <a:t>” (</a:t>
            </a:r>
            <a:r>
              <a:rPr lang="en-GB" sz="1600" dirty="0"/>
              <a:t>MIFID Art 31 – 32 MIFIR Art 28 – </a:t>
            </a:r>
            <a:r>
              <a:rPr lang="en-GB" sz="1600" dirty="0" smtClean="0"/>
              <a:t>30).</a:t>
            </a:r>
            <a:endParaRPr lang="en-GB" sz="1600" dirty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endParaRPr lang="en-GB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45C37B-6695-438B-9481-8139900E7D9B}" type="slidenum">
              <a:rPr lang="en-US" smtClean="0"/>
              <a:pPr>
                <a:defRPr/>
              </a:pPr>
              <a:t>11</a:t>
            </a:fld>
            <a:endParaRPr lang="en-U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4640238"/>
            <a:ext cx="3494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Dr Andy Sloan, International Policy Advisor </a:t>
            </a:r>
            <a:endParaRPr lang="en-GB" sz="1400" dirty="0">
              <a:solidFill>
                <a:srgbClr val="98002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3022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Implications for revision of laws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85850"/>
            <a:ext cx="7990656" cy="3486150"/>
          </a:xfrm>
        </p:spPr>
        <p:txBody>
          <a:bodyPr/>
          <a:lstStyle/>
          <a:p>
            <a:r>
              <a:rPr lang="en-GB" sz="1600" dirty="0" smtClean="0"/>
              <a:t>Criteria </a:t>
            </a:r>
            <a:r>
              <a:rPr lang="en-GB" sz="1600" dirty="0"/>
              <a:t>a) and e) relate to the overall regulatory approach.   </a:t>
            </a:r>
            <a:endParaRPr lang="en-GB" sz="1600" dirty="0" smtClean="0"/>
          </a:p>
          <a:p>
            <a:r>
              <a:rPr lang="en-GB" sz="1600" dirty="0" smtClean="0"/>
              <a:t>Criteria </a:t>
            </a:r>
            <a:r>
              <a:rPr lang="en-GB" sz="1600" dirty="0"/>
              <a:t>b), c) and d) relate to the specific approach to </a:t>
            </a:r>
            <a:r>
              <a:rPr lang="en-GB" sz="1600" dirty="0" smtClean="0"/>
              <a:t>firms providing investment </a:t>
            </a:r>
            <a:r>
              <a:rPr lang="en-GB" sz="1600" dirty="0"/>
              <a:t>service providers.  </a:t>
            </a:r>
            <a:endParaRPr lang="en-GB" sz="1600" dirty="0" smtClean="0"/>
          </a:p>
          <a:p>
            <a:r>
              <a:rPr lang="en-GB" sz="1600" dirty="0" smtClean="0"/>
              <a:t>The </a:t>
            </a:r>
            <a:r>
              <a:rPr lang="en-GB" sz="1600" dirty="0"/>
              <a:t>simplest approach to equivalence would be </a:t>
            </a:r>
            <a:r>
              <a:rPr lang="en-GB" sz="1600" dirty="0" smtClean="0"/>
              <a:t>to:</a:t>
            </a:r>
          </a:p>
          <a:p>
            <a:pPr lvl="1"/>
            <a:r>
              <a:rPr lang="en-GB" sz="1200" dirty="0" smtClean="0"/>
              <a:t> </a:t>
            </a:r>
            <a:r>
              <a:rPr lang="en-GB" sz="1200" dirty="0"/>
              <a:t>ensure that our sector wide requirements are consistent with </a:t>
            </a:r>
            <a:r>
              <a:rPr lang="en-GB" sz="1200" dirty="0" smtClean="0"/>
              <a:t>the overall regulatory approach (ongoing authorisation, effective supervision and enforcement; prevention of insider dealing and market manipulation) (</a:t>
            </a:r>
            <a:r>
              <a:rPr lang="en-GB" sz="1200" dirty="0"/>
              <a:t>which may require law change) </a:t>
            </a:r>
            <a:endParaRPr lang="en-GB" sz="1200" dirty="0" smtClean="0"/>
          </a:p>
          <a:p>
            <a:pPr lvl="1"/>
            <a:r>
              <a:rPr lang="en-GB" sz="1200" dirty="0" smtClean="0"/>
              <a:t>supported </a:t>
            </a:r>
            <a:r>
              <a:rPr lang="en-GB" sz="1200" dirty="0"/>
              <a:t>by development of a separate and specific ‘</a:t>
            </a:r>
            <a:r>
              <a:rPr lang="en-GB" sz="1200" i="1" dirty="0"/>
              <a:t>rulebook</a:t>
            </a:r>
            <a:r>
              <a:rPr lang="en-GB" sz="1200" dirty="0"/>
              <a:t>’ for investment services.  </a:t>
            </a:r>
            <a:endParaRPr lang="en-GB" sz="1200" dirty="0" smtClean="0"/>
          </a:p>
          <a:p>
            <a:r>
              <a:rPr lang="en-GB" sz="1600" dirty="0" smtClean="0"/>
              <a:t>Potentially few necessary law changes:  market abuse, clarity over powers of product intervention, enforcement powers </a:t>
            </a:r>
            <a:r>
              <a:rPr lang="en-GB" sz="1600" dirty="0"/>
              <a:t>and (potentially) the powers to create an investor compensation scheme</a:t>
            </a:r>
            <a:r>
              <a:rPr lang="en-GB" sz="1600" dirty="0" smtClean="0"/>
              <a:t>.</a:t>
            </a:r>
          </a:p>
          <a:p>
            <a:r>
              <a:rPr lang="en-GB" sz="1600" dirty="0" smtClean="0"/>
              <a:t>Detail of depth of assessment not yet known</a:t>
            </a:r>
          </a:p>
          <a:p>
            <a:r>
              <a:rPr lang="en-GB" sz="1600" dirty="0" smtClean="0"/>
              <a:t>Acceptability of this approach not for us to determine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45C37B-6695-438B-9481-8139900E7D9B}" type="slidenum">
              <a:rPr lang="en-US" smtClean="0"/>
              <a:pPr>
                <a:defRPr/>
              </a:pPr>
              <a:t>12</a:t>
            </a:fld>
            <a:endParaRPr lang="en-U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568" y="4731991"/>
            <a:ext cx="3494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Dr Andy Sloan, International Policy Advisor </a:t>
            </a:r>
            <a:endParaRPr lang="en-GB" sz="1400" dirty="0">
              <a:solidFill>
                <a:srgbClr val="98002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5727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557" y="1226250"/>
            <a:ext cx="7772400" cy="2123658"/>
          </a:xfrm>
        </p:spPr>
        <p:txBody>
          <a:bodyPr/>
          <a:lstStyle/>
          <a:p>
            <a:pPr algn="ctr"/>
            <a:r>
              <a:rPr lang="en-GB" sz="4400" dirty="0" smtClean="0"/>
              <a:t>International standards, clarity, consistency, efficiencies and “future-proofing”</a:t>
            </a:r>
            <a:endParaRPr lang="en-GB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9709" y="2936838"/>
            <a:ext cx="7772400" cy="1371600"/>
          </a:xfrm>
        </p:spPr>
        <p:txBody>
          <a:bodyPr/>
          <a:lstStyle/>
          <a:p>
            <a:endParaRPr lang="en-GB" sz="2000" dirty="0" smtClean="0"/>
          </a:p>
          <a:p>
            <a:r>
              <a:rPr lang="en-GB" sz="2000" dirty="0" smtClean="0"/>
              <a:t>Tania Shires</a:t>
            </a:r>
          </a:p>
          <a:p>
            <a:r>
              <a:rPr lang="en-GB" sz="2000" dirty="0" smtClean="0"/>
              <a:t>Legal Project Officer</a:t>
            </a:r>
          </a:p>
          <a:p>
            <a:r>
              <a:rPr lang="en-GB" sz="2000" dirty="0" smtClean="0"/>
              <a:t>Guernsey Financial Services Commission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21464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4646102"/>
            <a:ext cx="3494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Tania </a:t>
            </a:r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Shires, Legal </a:t>
            </a:r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Project Officer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67544" y="555526"/>
            <a:ext cx="8208912" cy="3834426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GB" sz="2000" dirty="0" smtClean="0">
                <a:solidFill>
                  <a:srgbClr val="98002E"/>
                </a:solidFill>
              </a:rPr>
              <a:t>Changes necessary to meet international standards </a:t>
            </a:r>
            <a:r>
              <a:rPr lang="en-GB" sz="1600" dirty="0" smtClean="0">
                <a:solidFill>
                  <a:srgbClr val="98002E"/>
                </a:solidFill>
              </a:rPr>
              <a:t>(CP section 3)</a:t>
            </a:r>
          </a:p>
          <a:p>
            <a:pPr>
              <a:spcBef>
                <a:spcPts val="1000"/>
              </a:spcBef>
            </a:pPr>
            <a:r>
              <a:rPr lang="en-GB" sz="2000" dirty="0" smtClean="0">
                <a:solidFill>
                  <a:srgbClr val="98002E"/>
                </a:solidFill>
              </a:rPr>
              <a:t>Seeking clarity, consistency and efficiency </a:t>
            </a:r>
            <a:r>
              <a:rPr lang="en-GB" sz="1600" dirty="0" smtClean="0">
                <a:solidFill>
                  <a:srgbClr val="98002E"/>
                </a:solidFill>
              </a:rPr>
              <a:t>(CP section 5)</a:t>
            </a:r>
          </a:p>
          <a:p>
            <a:pPr>
              <a:spcBef>
                <a:spcPts val="1000"/>
              </a:spcBef>
            </a:pPr>
            <a:r>
              <a:rPr lang="en-GB" sz="2000" dirty="0" smtClean="0">
                <a:solidFill>
                  <a:srgbClr val="98002E"/>
                </a:solidFill>
              </a:rPr>
              <a:t>Supporting industry and “future-proofing” </a:t>
            </a:r>
            <a:r>
              <a:rPr lang="en-GB" sz="1600" dirty="0" smtClean="0">
                <a:solidFill>
                  <a:srgbClr val="98002E"/>
                </a:solidFill>
              </a:rPr>
              <a:t>(CP section 6)</a:t>
            </a:r>
          </a:p>
          <a:p>
            <a:pPr>
              <a:spcBef>
                <a:spcPts val="1000"/>
              </a:spcBef>
            </a:pPr>
            <a:r>
              <a:rPr lang="en-GB" sz="2000" dirty="0" smtClean="0">
                <a:solidFill>
                  <a:srgbClr val="98002E"/>
                </a:solidFill>
              </a:rPr>
              <a:t>Protecting the consumer </a:t>
            </a:r>
            <a:r>
              <a:rPr lang="en-GB" sz="1600" dirty="0">
                <a:solidFill>
                  <a:srgbClr val="98002E"/>
                </a:solidFill>
              </a:rPr>
              <a:t>(CP section 7)</a:t>
            </a:r>
          </a:p>
          <a:p>
            <a:pPr>
              <a:spcBef>
                <a:spcPts val="1000"/>
              </a:spcBef>
            </a:pPr>
            <a:r>
              <a:rPr lang="en-GB" sz="2000" dirty="0" smtClean="0">
                <a:solidFill>
                  <a:srgbClr val="98002E"/>
                </a:solidFill>
              </a:rPr>
              <a:t>Gathering information and keeping things confidential </a:t>
            </a:r>
            <a:br>
              <a:rPr lang="en-GB" sz="2000" dirty="0" smtClean="0">
                <a:solidFill>
                  <a:srgbClr val="98002E"/>
                </a:solidFill>
              </a:rPr>
            </a:br>
            <a:r>
              <a:rPr lang="en-GB" sz="1600" dirty="0">
                <a:solidFill>
                  <a:srgbClr val="98002E"/>
                </a:solidFill>
              </a:rPr>
              <a:t>(CP section 10)</a:t>
            </a:r>
          </a:p>
          <a:p>
            <a:pPr>
              <a:spcBef>
                <a:spcPts val="1000"/>
              </a:spcBef>
            </a:pPr>
            <a:r>
              <a:rPr lang="en-GB" sz="2000" dirty="0" smtClean="0">
                <a:solidFill>
                  <a:srgbClr val="98002E"/>
                </a:solidFill>
              </a:rPr>
              <a:t>Miscellaneous and administrative changes </a:t>
            </a:r>
            <a:r>
              <a:rPr lang="en-GB" sz="1600" dirty="0">
                <a:solidFill>
                  <a:srgbClr val="98002E"/>
                </a:solidFill>
              </a:rPr>
              <a:t>(CP section 12)</a:t>
            </a:r>
          </a:p>
        </p:txBody>
      </p:sp>
    </p:spTree>
    <p:extLst>
      <p:ext uri="{BB962C8B-B14F-4D97-AF65-F5344CB8AC3E}">
        <p14:creationId xmlns:p14="http://schemas.microsoft.com/office/powerpoint/2010/main" val="32282110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Changes necessary to meet international standards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35388"/>
            <a:ext cx="8208912" cy="3222358"/>
          </a:xfrm>
        </p:spPr>
        <p:txBody>
          <a:bodyPr/>
          <a:lstStyle/>
          <a:p>
            <a:pPr marL="0" indent="0">
              <a:buNone/>
            </a:pPr>
            <a:r>
              <a:rPr lang="en-GB" sz="2000" b="1" dirty="0" smtClean="0"/>
              <a:t>Current international standards</a:t>
            </a:r>
            <a:endParaRPr lang="en-GB" sz="2000" b="1" dirty="0"/>
          </a:p>
          <a:p>
            <a:r>
              <a:rPr lang="en-GB" sz="2000" dirty="0" smtClean="0"/>
              <a:t>The Basel Committee Core Principles for Effective Banking Supervision (revised 2012)</a:t>
            </a:r>
            <a:endParaRPr lang="en-GB" sz="2000" dirty="0"/>
          </a:p>
          <a:p>
            <a:r>
              <a:rPr lang="en-GB" sz="2000" dirty="0" smtClean="0"/>
              <a:t>The Insurance Core Principles issued by the International Association of Insurance Supervisors (revised 2013)  </a:t>
            </a:r>
            <a:endParaRPr lang="en-GB" sz="2000" dirty="0"/>
          </a:p>
          <a:p>
            <a:r>
              <a:rPr lang="en-GB" sz="2000" dirty="0" smtClean="0"/>
              <a:t>The International Organization of Securities Commissions Objectives and Principles of Securities Regulation (revised 2010)</a:t>
            </a:r>
            <a:endParaRPr lang="en-GB" sz="2000" dirty="0"/>
          </a:p>
          <a:p>
            <a:r>
              <a:rPr lang="en-GB" sz="2000" dirty="0" smtClean="0"/>
              <a:t>The Standard on the Regulation of Trust and Corporate Services Providers - the Group of International Finance Centre Supervisors (September 2014) 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4751558"/>
            <a:ext cx="3494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Tania </a:t>
            </a:r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Shires, Legal </a:t>
            </a:r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Project Officer</a:t>
            </a:r>
          </a:p>
        </p:txBody>
      </p:sp>
    </p:spTree>
    <p:extLst>
      <p:ext uri="{BB962C8B-B14F-4D97-AF65-F5344CB8AC3E}">
        <p14:creationId xmlns:p14="http://schemas.microsoft.com/office/powerpoint/2010/main" val="9122545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Meeting international standards …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8744"/>
            <a:ext cx="8208912" cy="3222358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GB" sz="2000" b="1" dirty="0" smtClean="0"/>
              <a:t>Banking:</a:t>
            </a:r>
            <a:r>
              <a:rPr lang="en-GB" sz="2000" dirty="0" smtClean="0"/>
              <a:t> disclosure of information to resolution authorities; objection to appointment of a significant shareholder; definition of related parties; bilateral meetings with auditors </a:t>
            </a:r>
          </a:p>
          <a:p>
            <a:pPr>
              <a:spcBef>
                <a:spcPts val="1000"/>
              </a:spcBef>
            </a:pPr>
            <a:r>
              <a:rPr lang="en-GB" sz="2000" b="1" dirty="0" smtClean="0"/>
              <a:t>Fiduciaries:</a:t>
            </a:r>
            <a:r>
              <a:rPr lang="en-GB" sz="2000" dirty="0" smtClean="0"/>
              <a:t> corporate directors (secondary licensees); notification and approvals of directors and senior management; change of controllers; reporting by auditors; financial statements of parent entities</a:t>
            </a:r>
          </a:p>
          <a:p>
            <a:pPr>
              <a:spcBef>
                <a:spcPts val="1000"/>
              </a:spcBef>
            </a:pPr>
            <a:r>
              <a:rPr lang="en-GB" sz="2000" b="1" dirty="0" smtClean="0"/>
              <a:t>Investment:</a:t>
            </a:r>
            <a:r>
              <a:rPr lang="en-GB" sz="2000" dirty="0" smtClean="0"/>
              <a:t> enabling provisions for credit rating agencies</a:t>
            </a:r>
          </a:p>
          <a:p>
            <a:pPr>
              <a:spcBef>
                <a:spcPts val="1000"/>
              </a:spcBef>
            </a:pPr>
            <a:r>
              <a:rPr lang="en-GB" sz="2000" b="1" dirty="0" smtClean="0"/>
              <a:t>Insurance:</a:t>
            </a:r>
            <a:r>
              <a:rPr lang="en-GB" sz="2000" dirty="0" smtClean="0"/>
              <a:t> remaining changes limited to rules and regulations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4751558"/>
            <a:ext cx="3494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Tania </a:t>
            </a:r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Shires, Legal </a:t>
            </a:r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Project Officer</a:t>
            </a:r>
          </a:p>
        </p:txBody>
      </p:sp>
    </p:spTree>
    <p:extLst>
      <p:ext uri="{BB962C8B-B14F-4D97-AF65-F5344CB8AC3E}">
        <p14:creationId xmlns:p14="http://schemas.microsoft.com/office/powerpoint/2010/main" val="5858292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26064"/>
            <a:ext cx="8208912" cy="661510"/>
          </a:xfrm>
        </p:spPr>
        <p:txBody>
          <a:bodyPr/>
          <a:lstStyle/>
          <a:p>
            <a:r>
              <a:rPr lang="en-GB" sz="3200" dirty="0" smtClean="0"/>
              <a:t>Seeking clarity, consistency and efficiency</a:t>
            </a:r>
            <a:r>
              <a:rPr lang="en-GB" sz="3200" dirty="0"/>
              <a:t/>
            </a:r>
            <a:br>
              <a:rPr lang="en-GB" sz="3200" dirty="0"/>
            </a:b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31590"/>
            <a:ext cx="8208912" cy="3456383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GB" sz="2000" dirty="0" smtClean="0"/>
              <a:t>Notifications and authorisations: </a:t>
            </a:r>
            <a:r>
              <a:rPr lang="en-GB" sz="1700" dirty="0" smtClean="0"/>
              <a:t>strong support for standardisation across sectors</a:t>
            </a:r>
          </a:p>
          <a:p>
            <a:pPr>
              <a:spcBef>
                <a:spcPts val="1000"/>
              </a:spcBef>
            </a:pPr>
            <a:r>
              <a:rPr lang="en-GB" sz="2000" dirty="0" smtClean="0"/>
              <a:t>Minimum criteria for licensing: </a:t>
            </a:r>
            <a:r>
              <a:rPr lang="en-GB" sz="1700" dirty="0" smtClean="0"/>
              <a:t>unanimous support for standardisation where possible</a:t>
            </a:r>
            <a:endParaRPr lang="en-GB" sz="2000" dirty="0" smtClean="0"/>
          </a:p>
          <a:p>
            <a:pPr>
              <a:spcBef>
                <a:spcPts val="1000"/>
              </a:spcBef>
            </a:pPr>
            <a:r>
              <a:rPr lang="en-GB" sz="2000" dirty="0" smtClean="0"/>
              <a:t>Fiduciary exemptions</a:t>
            </a:r>
            <a:endParaRPr lang="en-GB" sz="2100" dirty="0" smtClean="0"/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Strong support for proposed changes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Propose merging ss 3(1)(o) and 3(1)(p) and extending to accountants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Proposal for statutory exemption in respect of </a:t>
            </a:r>
            <a:r>
              <a:rPr lang="en-GB" sz="1700" dirty="0" err="1" smtClean="0"/>
              <a:t>PTCs</a:t>
            </a:r>
            <a:r>
              <a:rPr lang="en-GB" sz="1700" dirty="0" smtClean="0"/>
              <a:t> dropped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NEW: proposed amendment of s 3(1)(w) in relation to the fiduciary/investment overlap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4751558"/>
            <a:ext cx="3494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Tania </a:t>
            </a:r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Shires, Legal </a:t>
            </a:r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Project Officer</a:t>
            </a:r>
          </a:p>
        </p:txBody>
      </p:sp>
    </p:spTree>
    <p:extLst>
      <p:ext uri="{BB962C8B-B14F-4D97-AF65-F5344CB8AC3E}">
        <p14:creationId xmlns:p14="http://schemas.microsoft.com/office/powerpoint/2010/main" val="14720765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26064"/>
            <a:ext cx="8208912" cy="661510"/>
          </a:xfrm>
        </p:spPr>
        <p:txBody>
          <a:bodyPr/>
          <a:lstStyle/>
          <a:p>
            <a:r>
              <a:rPr lang="en-GB" sz="3200" dirty="0" smtClean="0"/>
              <a:t>Seeking clarity, consistency and efficiency …</a:t>
            </a:r>
            <a:r>
              <a:rPr lang="en-GB" sz="3200" dirty="0"/>
              <a:t/>
            </a:r>
            <a:br>
              <a:rPr lang="en-GB" sz="3200" dirty="0"/>
            </a:b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7575"/>
            <a:ext cx="8208912" cy="3619967"/>
          </a:xfrm>
        </p:spPr>
        <p:txBody>
          <a:bodyPr/>
          <a:lstStyle/>
          <a:p>
            <a:pPr marL="0" indent="0">
              <a:spcBef>
                <a:spcPts val="1000"/>
              </a:spcBef>
              <a:buNone/>
            </a:pPr>
            <a:r>
              <a:rPr lang="en-GB" sz="2000" b="1" dirty="0" smtClean="0"/>
              <a:t>The fiduciary / investment overlap</a:t>
            </a:r>
            <a:endParaRPr lang="en-GB" sz="2000" b="1" dirty="0"/>
          </a:p>
          <a:p>
            <a:pPr>
              <a:spcBef>
                <a:spcPts val="1000"/>
              </a:spcBef>
            </a:pPr>
            <a:r>
              <a:rPr lang="en-GB" sz="2000" dirty="0" smtClean="0"/>
              <a:t>New proposal</a:t>
            </a:r>
          </a:p>
          <a:p>
            <a:pPr>
              <a:spcBef>
                <a:spcPts val="1000"/>
              </a:spcBef>
            </a:pPr>
            <a:r>
              <a:rPr lang="en-GB" sz="2000" dirty="0"/>
              <a:t>Amendment of s 3(1)(w) in Fid Law Fiduciary </a:t>
            </a:r>
            <a:r>
              <a:rPr lang="en-GB" sz="2000" dirty="0" smtClean="0"/>
              <a:t>exemptions: </a:t>
            </a:r>
            <a:r>
              <a:rPr lang="en-GB" sz="1800" dirty="0" smtClean="0"/>
              <a:t>to include any activity carried on in respect of entities that have been notified to the Commission, and agreed by it as being ancillary entities</a:t>
            </a:r>
            <a:endParaRPr lang="en-GB" sz="2000" dirty="0"/>
          </a:p>
          <a:p>
            <a:pPr>
              <a:spcBef>
                <a:spcPts val="1000"/>
              </a:spcBef>
            </a:pPr>
            <a:r>
              <a:rPr lang="en-GB" sz="2000" dirty="0" smtClean="0"/>
              <a:t>Not limited to private equity structures</a:t>
            </a:r>
          </a:p>
          <a:p>
            <a:pPr>
              <a:spcBef>
                <a:spcPts val="1000"/>
              </a:spcBef>
            </a:pPr>
            <a:r>
              <a:rPr lang="en-GB" sz="2000" dirty="0" smtClean="0"/>
              <a:t>Closely associated vehicles </a:t>
            </a:r>
          </a:p>
          <a:p>
            <a:pPr>
              <a:spcBef>
                <a:spcPts val="1000"/>
              </a:spcBef>
            </a:pPr>
            <a:r>
              <a:rPr lang="en-GB" sz="2000" dirty="0" smtClean="0"/>
              <a:t>Notification at </a:t>
            </a:r>
            <a:r>
              <a:rPr lang="en-GB" sz="2000" smtClean="0"/>
              <a:t>any time </a:t>
            </a:r>
            <a:r>
              <a:rPr lang="en-GB" sz="2000" dirty="0" smtClean="0"/>
              <a:t>/ consideration by the Commission / exemption continues so long as requirements are met / periodic self-certification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4751558"/>
            <a:ext cx="3494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Tania </a:t>
            </a:r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Shires, Legal </a:t>
            </a:r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Project Officer</a:t>
            </a:r>
          </a:p>
        </p:txBody>
      </p:sp>
    </p:spTree>
    <p:extLst>
      <p:ext uri="{BB962C8B-B14F-4D97-AF65-F5344CB8AC3E}">
        <p14:creationId xmlns:p14="http://schemas.microsoft.com/office/powerpoint/2010/main" val="42064271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26064"/>
            <a:ext cx="8208912" cy="661510"/>
          </a:xfrm>
        </p:spPr>
        <p:txBody>
          <a:bodyPr/>
          <a:lstStyle/>
          <a:p>
            <a:r>
              <a:rPr lang="en-GB" sz="3200" dirty="0" smtClean="0"/>
              <a:t>Seeking clarity, consistency and efficiency …</a:t>
            </a:r>
            <a:r>
              <a:rPr lang="en-GB" sz="3200" dirty="0"/>
              <a:t/>
            </a:r>
            <a:br>
              <a:rPr lang="en-GB" sz="3200" dirty="0"/>
            </a:b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31590"/>
            <a:ext cx="8208912" cy="3384375"/>
          </a:xfrm>
        </p:spPr>
        <p:txBody>
          <a:bodyPr/>
          <a:lstStyle/>
          <a:p>
            <a:pPr marL="0" indent="0">
              <a:spcBef>
                <a:spcPts val="1000"/>
              </a:spcBef>
              <a:buNone/>
            </a:pPr>
            <a:r>
              <a:rPr lang="en-GB" sz="2000" b="1" dirty="0" smtClean="0"/>
              <a:t>Some definitions</a:t>
            </a:r>
            <a:endParaRPr lang="en-GB" sz="2000" b="1" dirty="0"/>
          </a:p>
          <a:p>
            <a:pPr>
              <a:spcBef>
                <a:spcPts val="1000"/>
              </a:spcBef>
            </a:pPr>
            <a:r>
              <a:rPr lang="en-GB" sz="2000" dirty="0" smtClean="0"/>
              <a:t>Definitions committee: </a:t>
            </a:r>
            <a:r>
              <a:rPr lang="en-GB" sz="1700" dirty="0" smtClean="0"/>
              <a:t>representatives from </a:t>
            </a:r>
            <a:r>
              <a:rPr lang="en-GB" sz="1700" dirty="0" err="1" smtClean="0"/>
              <a:t>GIBA</a:t>
            </a:r>
            <a:r>
              <a:rPr lang="en-GB" sz="1700" dirty="0" smtClean="0"/>
              <a:t>, GAT, </a:t>
            </a:r>
            <a:r>
              <a:rPr lang="en-GB" sz="1700" dirty="0" err="1" smtClean="0"/>
              <a:t>GIFA</a:t>
            </a:r>
            <a:r>
              <a:rPr lang="en-GB" sz="1700" dirty="0" smtClean="0"/>
              <a:t>, Commercial Bar Association and Commerce and Employment</a:t>
            </a:r>
          </a:p>
          <a:p>
            <a:pPr>
              <a:spcBef>
                <a:spcPts val="1000"/>
              </a:spcBef>
            </a:pPr>
            <a:r>
              <a:rPr lang="en-GB" sz="2000" dirty="0" smtClean="0"/>
              <a:t>“</a:t>
            </a:r>
            <a:r>
              <a:rPr lang="en-GB" sz="2000" i="1" dirty="0" smtClean="0"/>
              <a:t>manager</a:t>
            </a:r>
            <a:r>
              <a:rPr lang="en-GB" sz="2000" dirty="0" smtClean="0"/>
              <a:t>” </a:t>
            </a:r>
            <a:r>
              <a:rPr lang="en-GB" sz="1700" dirty="0" smtClean="0"/>
              <a:t>– support for clarification </a:t>
            </a:r>
          </a:p>
          <a:p>
            <a:pPr>
              <a:spcBef>
                <a:spcPts val="1000"/>
              </a:spcBef>
            </a:pPr>
            <a:r>
              <a:rPr lang="en-GB" sz="2000" dirty="0" smtClean="0"/>
              <a:t>“</a:t>
            </a:r>
            <a:r>
              <a:rPr lang="en-GB" sz="2000" i="1" dirty="0" smtClean="0"/>
              <a:t>by way of business</a:t>
            </a:r>
            <a:r>
              <a:rPr lang="en-GB" sz="2000" dirty="0" smtClean="0"/>
              <a:t>” </a:t>
            </a:r>
            <a:r>
              <a:rPr lang="en-GB" sz="1700" dirty="0" smtClean="0"/>
              <a:t>– decision not to extend to other sectors </a:t>
            </a:r>
          </a:p>
          <a:p>
            <a:pPr>
              <a:spcBef>
                <a:spcPts val="1000"/>
              </a:spcBef>
            </a:pPr>
            <a:r>
              <a:rPr lang="en-GB" sz="2000" dirty="0" smtClean="0"/>
              <a:t>“</a:t>
            </a:r>
            <a:r>
              <a:rPr lang="en-GB" sz="2000" i="1" dirty="0" smtClean="0"/>
              <a:t>sophisticated investor</a:t>
            </a:r>
            <a:r>
              <a:rPr lang="en-GB" sz="2000" dirty="0" smtClean="0"/>
              <a:t>”</a:t>
            </a:r>
          </a:p>
          <a:p>
            <a:pPr>
              <a:spcBef>
                <a:spcPts val="1000"/>
              </a:spcBef>
            </a:pPr>
            <a:r>
              <a:rPr lang="en-GB" sz="2000" dirty="0" smtClean="0"/>
              <a:t>“</a:t>
            </a:r>
            <a:r>
              <a:rPr lang="en-GB" sz="2000" i="1" dirty="0" smtClean="0"/>
              <a:t>documents</a:t>
            </a:r>
            <a:r>
              <a:rPr lang="en-GB" sz="2000" dirty="0" smtClean="0"/>
              <a:t>” – </a:t>
            </a:r>
            <a:r>
              <a:rPr lang="en-GB" sz="1700" dirty="0" smtClean="0"/>
              <a:t>additional proposal to assist future-proofing</a:t>
            </a:r>
          </a:p>
          <a:p>
            <a:pPr>
              <a:spcBef>
                <a:spcPts val="1000"/>
              </a:spcBef>
            </a:pPr>
            <a:r>
              <a:rPr lang="en-GB" sz="2000" dirty="0" smtClean="0"/>
              <a:t>“</a:t>
            </a:r>
            <a:r>
              <a:rPr lang="en-GB" sz="2000" i="1" dirty="0" smtClean="0"/>
              <a:t>promotion</a:t>
            </a:r>
            <a:r>
              <a:rPr lang="en-GB" sz="2000" dirty="0" smtClean="0"/>
              <a:t>” </a:t>
            </a:r>
            <a:r>
              <a:rPr lang="en-GB" sz="1700" dirty="0" smtClean="0"/>
              <a:t>– by whatever means or media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4751558"/>
            <a:ext cx="3494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Tania </a:t>
            </a:r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Shires, Legal </a:t>
            </a:r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Project Officer</a:t>
            </a:r>
          </a:p>
        </p:txBody>
      </p:sp>
    </p:spTree>
    <p:extLst>
      <p:ext uri="{BB962C8B-B14F-4D97-AF65-F5344CB8AC3E}">
        <p14:creationId xmlns:p14="http://schemas.microsoft.com/office/powerpoint/2010/main" val="7928386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450980"/>
            <a:ext cx="7772400" cy="1107996"/>
          </a:xfrm>
        </p:spPr>
        <p:txBody>
          <a:bodyPr/>
          <a:lstStyle/>
          <a:p>
            <a:pPr algn="ctr"/>
            <a:r>
              <a:rPr lang="en-GB" sz="6600" dirty="0" smtClean="0"/>
              <a:t>Welcome</a:t>
            </a:r>
            <a:endParaRPr lang="en-GB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sz="2000" dirty="0" smtClean="0"/>
          </a:p>
          <a:p>
            <a:r>
              <a:rPr lang="en-GB" sz="2000" dirty="0" smtClean="0"/>
              <a:t>Philip Nicol-Gent</a:t>
            </a:r>
          </a:p>
          <a:p>
            <a:r>
              <a:rPr lang="en-GB" sz="2000" dirty="0" smtClean="0"/>
              <a:t>General Counsel</a:t>
            </a:r>
          </a:p>
          <a:p>
            <a:r>
              <a:rPr lang="en-GB" sz="2000" dirty="0" smtClean="0"/>
              <a:t>Guernsey Financial Services Commission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925965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26064"/>
            <a:ext cx="8208912" cy="661510"/>
          </a:xfrm>
        </p:spPr>
        <p:txBody>
          <a:bodyPr/>
          <a:lstStyle/>
          <a:p>
            <a:r>
              <a:rPr lang="en-GB" sz="3200" dirty="0" smtClean="0"/>
              <a:t>Seeking clarity, consistency and efficiency …</a:t>
            </a:r>
            <a:r>
              <a:rPr lang="en-GB" sz="3200" dirty="0"/>
              <a:t/>
            </a:r>
            <a:br>
              <a:rPr lang="en-GB" sz="3200" dirty="0"/>
            </a:b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31591"/>
            <a:ext cx="8208912" cy="3222358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GB" sz="2000" dirty="0" smtClean="0"/>
              <a:t>Other matters with unanimous or near unanimous support:</a:t>
            </a:r>
            <a:r>
              <a:rPr lang="en-GB" sz="2100" dirty="0" smtClean="0"/>
              <a:t> </a:t>
            </a:r>
          </a:p>
          <a:p>
            <a:pPr lvl="1">
              <a:spcBef>
                <a:spcPts val="1000"/>
              </a:spcBef>
            </a:pPr>
            <a:r>
              <a:rPr lang="en-GB" sz="1700" dirty="0"/>
              <a:t>Deemed withdrawal of a licence application after 3 months inactivity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Change from “</a:t>
            </a:r>
            <a:r>
              <a:rPr lang="en-GB" sz="1700" i="1" dirty="0" smtClean="0"/>
              <a:t>designated manager</a:t>
            </a:r>
            <a:r>
              <a:rPr lang="en-GB" sz="1700" dirty="0" smtClean="0"/>
              <a:t>” to “</a:t>
            </a:r>
            <a:r>
              <a:rPr lang="en-GB" sz="1700" i="1" dirty="0" smtClean="0"/>
              <a:t>designated administrator</a:t>
            </a:r>
            <a:r>
              <a:rPr lang="en-GB" sz="1700" dirty="0" smtClean="0"/>
              <a:t>”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Amendment to definition of “</a:t>
            </a:r>
            <a:r>
              <a:rPr lang="en-GB" sz="1700" i="1" dirty="0" smtClean="0"/>
              <a:t>significant shareholder</a:t>
            </a:r>
            <a:r>
              <a:rPr lang="en-GB" sz="1700" dirty="0" smtClean="0"/>
              <a:t>” in Banking Supervision Law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Change to definition of “</a:t>
            </a:r>
            <a:r>
              <a:rPr lang="en-GB" sz="1700" i="1" dirty="0" smtClean="0"/>
              <a:t>director</a:t>
            </a:r>
            <a:r>
              <a:rPr lang="en-GB" sz="1700" dirty="0" smtClean="0"/>
              <a:t>” in the Insurance Laws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Standardisation of the circumstances in which the Commission must give notice of a decision, and the information that must be included in those notices (including the circumstances in which the Commission must give reasons for decisions)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Standardisation of powers and liabilities of receivers </a:t>
            </a:r>
          </a:p>
          <a:p>
            <a:pPr lvl="1">
              <a:spcBef>
                <a:spcPts val="1000"/>
              </a:spcBef>
            </a:pPr>
            <a:endParaRPr lang="en-GB" sz="1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4751558"/>
            <a:ext cx="3494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Tania </a:t>
            </a:r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Shires, Legal </a:t>
            </a:r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Project Officer</a:t>
            </a:r>
          </a:p>
        </p:txBody>
      </p:sp>
    </p:spTree>
    <p:extLst>
      <p:ext uri="{BB962C8B-B14F-4D97-AF65-F5344CB8AC3E}">
        <p14:creationId xmlns:p14="http://schemas.microsoft.com/office/powerpoint/2010/main" val="17881400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26065"/>
            <a:ext cx="8208912" cy="1021550"/>
          </a:xfrm>
        </p:spPr>
        <p:txBody>
          <a:bodyPr/>
          <a:lstStyle/>
          <a:p>
            <a:r>
              <a:rPr lang="en-GB" sz="3200" dirty="0" smtClean="0"/>
              <a:t>Support industry and future-proofing</a:t>
            </a:r>
            <a:r>
              <a:rPr lang="en-GB" sz="3200" dirty="0"/>
              <a:t/>
            </a:r>
            <a:br>
              <a:rPr lang="en-GB" sz="3200" dirty="0"/>
            </a:b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75607"/>
            <a:ext cx="8208912" cy="3168353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GB" sz="2000" dirty="0"/>
              <a:t>Insurance linked </a:t>
            </a:r>
            <a:r>
              <a:rPr lang="en-GB" sz="2000" dirty="0" smtClean="0"/>
              <a:t>securities: </a:t>
            </a:r>
            <a:r>
              <a:rPr lang="en-GB" sz="1700" dirty="0" smtClean="0"/>
              <a:t>link to </a:t>
            </a:r>
            <a:r>
              <a:rPr lang="en-GB" sz="1700" dirty="0" err="1" smtClean="0"/>
              <a:t>GIIA</a:t>
            </a:r>
            <a:r>
              <a:rPr lang="en-GB" sz="1700" dirty="0" smtClean="0"/>
              <a:t> guidance on </a:t>
            </a:r>
            <a:r>
              <a:rPr lang="en-GB" sz="1700" dirty="0" err="1" smtClean="0"/>
              <a:t>GFSC</a:t>
            </a:r>
            <a:r>
              <a:rPr lang="en-GB" sz="1700" dirty="0" smtClean="0"/>
              <a:t> website</a:t>
            </a:r>
            <a:endParaRPr lang="en-GB" sz="1700" dirty="0"/>
          </a:p>
          <a:p>
            <a:pPr>
              <a:spcBef>
                <a:spcPts val="1000"/>
              </a:spcBef>
            </a:pPr>
            <a:r>
              <a:rPr lang="en-GB" sz="2000" dirty="0" smtClean="0"/>
              <a:t>Private trust companies: </a:t>
            </a:r>
            <a:r>
              <a:rPr lang="en-GB" sz="1700" dirty="0" smtClean="0"/>
              <a:t>discretionary exemption and guidance</a:t>
            </a:r>
          </a:p>
          <a:p>
            <a:pPr>
              <a:spcBef>
                <a:spcPts val="1000"/>
              </a:spcBef>
            </a:pPr>
            <a:r>
              <a:rPr lang="en-GB" sz="2000" dirty="0" smtClean="0"/>
              <a:t>Personal fiduciary licence regime: </a:t>
            </a:r>
            <a:r>
              <a:rPr lang="en-GB" sz="1700" dirty="0" smtClean="0"/>
              <a:t>ability to suspend</a:t>
            </a:r>
          </a:p>
          <a:p>
            <a:pPr marL="342900" lvl="1" indent="-342900">
              <a:spcBef>
                <a:spcPts val="1000"/>
              </a:spcBef>
              <a:buFontTx/>
              <a:buChar char="•"/>
            </a:pPr>
            <a:r>
              <a:rPr lang="en-GB" sz="2000" dirty="0"/>
              <a:t>Unanimous support for a declarations scheme under the POI </a:t>
            </a:r>
            <a:r>
              <a:rPr lang="en-GB" sz="2000" dirty="0" smtClean="0"/>
              <a:t>Law: </a:t>
            </a:r>
            <a:r>
              <a:rPr lang="en-GB" sz="1700" dirty="0" smtClean="0"/>
              <a:t>particulars of the scheme in rules or regulations</a:t>
            </a:r>
            <a:endParaRPr lang="en-GB" sz="1700" dirty="0"/>
          </a:p>
          <a:p>
            <a:pPr marL="342900" lvl="1" indent="-342900">
              <a:spcBef>
                <a:spcPts val="1000"/>
              </a:spcBef>
              <a:buFontTx/>
              <a:buChar char="•"/>
            </a:pPr>
            <a:r>
              <a:rPr lang="en-GB" sz="2000" dirty="0" smtClean="0"/>
              <a:t>Facilitating prime brokerage and AIFMD</a:t>
            </a:r>
          </a:p>
          <a:p>
            <a:pPr>
              <a:spcBef>
                <a:spcPts val="1000"/>
              </a:spcBef>
            </a:pPr>
            <a:r>
              <a:rPr lang="en-GB" sz="2000" dirty="0"/>
              <a:t>Consumer credit (outside the scope of the Revision of Laws project</a:t>
            </a:r>
            <a:r>
              <a:rPr lang="en-GB" sz="2000" dirty="0" smtClean="0"/>
              <a:t>)</a:t>
            </a:r>
          </a:p>
          <a:p>
            <a:pPr lvl="1">
              <a:spcBef>
                <a:spcPts val="1000"/>
              </a:spcBef>
            </a:pPr>
            <a:endParaRPr lang="en-GB" sz="1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4751558"/>
            <a:ext cx="3494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Tania </a:t>
            </a:r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Shires, Legal </a:t>
            </a:r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Project Officer</a:t>
            </a:r>
          </a:p>
        </p:txBody>
      </p:sp>
    </p:spTree>
    <p:extLst>
      <p:ext uri="{BB962C8B-B14F-4D97-AF65-F5344CB8AC3E}">
        <p14:creationId xmlns:p14="http://schemas.microsoft.com/office/powerpoint/2010/main" val="6460684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26065"/>
            <a:ext cx="8208912" cy="1021550"/>
          </a:xfrm>
        </p:spPr>
        <p:txBody>
          <a:bodyPr/>
          <a:lstStyle/>
          <a:p>
            <a:r>
              <a:rPr lang="en-GB" sz="3200" dirty="0" smtClean="0"/>
              <a:t>Support industry and future-proofing</a:t>
            </a:r>
            <a:r>
              <a:rPr lang="en-GB" sz="3200" dirty="0"/>
              <a:t/>
            </a:r>
            <a:br>
              <a:rPr lang="en-GB" sz="3200" dirty="0"/>
            </a:b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75607"/>
            <a:ext cx="8208912" cy="2880321"/>
          </a:xfrm>
        </p:spPr>
        <p:txBody>
          <a:bodyPr/>
          <a:lstStyle/>
          <a:p>
            <a:pPr marL="342900" lvl="1" indent="-342900">
              <a:spcBef>
                <a:spcPts val="1000"/>
              </a:spcBef>
              <a:buFontTx/>
              <a:buChar char="•"/>
            </a:pPr>
            <a:r>
              <a:rPr lang="en-GB" sz="2000" dirty="0" smtClean="0"/>
              <a:t>Enabling provisions:</a:t>
            </a:r>
            <a:endParaRPr lang="en-GB" sz="2100" dirty="0"/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Credit rating agencies 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MiFID amendments 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New types of investment funds 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Ability to designate products, services and jurisdictions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Power to amend definitions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Power to specify and amend restricted descriptions and names </a:t>
            </a:r>
          </a:p>
          <a:p>
            <a:pPr lvl="1">
              <a:spcBef>
                <a:spcPts val="1000"/>
              </a:spcBef>
            </a:pPr>
            <a:endParaRPr lang="en-GB" sz="1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4751558"/>
            <a:ext cx="3494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Tania </a:t>
            </a:r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Shires, Legal </a:t>
            </a:r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Project Officer</a:t>
            </a:r>
          </a:p>
        </p:txBody>
      </p:sp>
    </p:spTree>
    <p:extLst>
      <p:ext uri="{BB962C8B-B14F-4D97-AF65-F5344CB8AC3E}">
        <p14:creationId xmlns:p14="http://schemas.microsoft.com/office/powerpoint/2010/main" val="38931484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26064"/>
            <a:ext cx="8208912" cy="661510"/>
          </a:xfrm>
        </p:spPr>
        <p:txBody>
          <a:bodyPr/>
          <a:lstStyle/>
          <a:p>
            <a:r>
              <a:rPr lang="en-GB" sz="3200" dirty="0" smtClean="0"/>
              <a:t>Protecting the consumer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7574"/>
            <a:ext cx="8208912" cy="3528392"/>
          </a:xfrm>
        </p:spPr>
        <p:txBody>
          <a:bodyPr/>
          <a:lstStyle/>
          <a:p>
            <a:pPr>
              <a:spcBef>
                <a:spcPts val="700"/>
              </a:spcBef>
            </a:pPr>
            <a:r>
              <a:rPr lang="en-GB" sz="2000" dirty="0" smtClean="0"/>
              <a:t>Some proposals attracting unanimous or near unanimous support</a:t>
            </a:r>
          </a:p>
          <a:p>
            <a:pPr lvl="1">
              <a:spcBef>
                <a:spcPts val="700"/>
              </a:spcBef>
            </a:pPr>
            <a:r>
              <a:rPr lang="en-GB" sz="1700" dirty="0" smtClean="0"/>
              <a:t>Empowering the Commission to refuse consent to surrender of a licence</a:t>
            </a:r>
          </a:p>
          <a:p>
            <a:pPr lvl="1">
              <a:spcBef>
                <a:spcPts val="700"/>
              </a:spcBef>
            </a:pPr>
            <a:r>
              <a:rPr lang="en-GB" sz="1700" dirty="0" smtClean="0"/>
              <a:t>Standardisation of the Commission’s investigatory powers in respect of market abuse whether initial suspicion is formed by the Commission or a foreign regulatory authority</a:t>
            </a:r>
          </a:p>
          <a:p>
            <a:pPr lvl="1">
              <a:spcBef>
                <a:spcPts val="700"/>
              </a:spcBef>
            </a:pPr>
            <a:r>
              <a:rPr lang="en-GB" sz="1700" dirty="0" smtClean="0"/>
              <a:t>Empowering the Commission to apply for a court direction that an unlicensed entity change its name</a:t>
            </a:r>
            <a:r>
              <a:rPr lang="en-GB" sz="1700" dirty="0"/>
              <a:t> </a:t>
            </a:r>
            <a:r>
              <a:rPr lang="en-GB" sz="1600" dirty="0"/>
              <a:t>(subject to the restricted words and names regime being fit for use)</a:t>
            </a:r>
            <a:endParaRPr lang="en-GB" sz="1600" dirty="0" smtClean="0"/>
          </a:p>
          <a:p>
            <a:pPr lvl="1">
              <a:spcBef>
                <a:spcPts val="700"/>
              </a:spcBef>
            </a:pPr>
            <a:r>
              <a:rPr lang="en-GB" sz="1700" dirty="0" smtClean="0"/>
              <a:t>Making it an offence for a person to adopt a name that falsely implies that a person is licensed without the Commission’s consent </a:t>
            </a:r>
            <a:r>
              <a:rPr lang="en-GB" sz="1600" dirty="0" smtClean="0"/>
              <a:t>(subject to the restricted words and names regime being fit for use)</a:t>
            </a:r>
            <a:endParaRPr lang="en-GB" sz="1700" dirty="0" smtClean="0"/>
          </a:p>
          <a:p>
            <a:pPr lvl="1">
              <a:spcBef>
                <a:spcPts val="700"/>
              </a:spcBef>
            </a:pPr>
            <a:r>
              <a:rPr lang="en-GB" sz="1700" dirty="0" smtClean="0"/>
              <a:t>Extending powers of intervention and administration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4751558"/>
            <a:ext cx="3494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Tania </a:t>
            </a:r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Shires, Legal </a:t>
            </a:r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Project Officer</a:t>
            </a:r>
          </a:p>
        </p:txBody>
      </p:sp>
    </p:spTree>
    <p:extLst>
      <p:ext uri="{BB962C8B-B14F-4D97-AF65-F5344CB8AC3E}">
        <p14:creationId xmlns:p14="http://schemas.microsoft.com/office/powerpoint/2010/main" val="17074499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26064"/>
            <a:ext cx="8208912" cy="661510"/>
          </a:xfrm>
        </p:spPr>
        <p:txBody>
          <a:bodyPr/>
          <a:lstStyle/>
          <a:p>
            <a:r>
              <a:rPr lang="en-GB" sz="3200" dirty="0" smtClean="0"/>
              <a:t>Protecting the consumer …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7615"/>
            <a:ext cx="8208912" cy="2304256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GB" sz="2000" dirty="0" smtClean="0"/>
              <a:t>Investigation of market abuse: 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Standardisation of investigatory powers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Extension to other sectors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Safeguards when information is sought from persons outside the regulatory net</a:t>
            </a:r>
          </a:p>
          <a:p>
            <a:pPr lvl="1">
              <a:spcBef>
                <a:spcPts val="1000"/>
              </a:spcBef>
            </a:pPr>
            <a:endParaRPr lang="en-GB" sz="1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4751558"/>
            <a:ext cx="3494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Tania </a:t>
            </a:r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Shires, Legal </a:t>
            </a:r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Project Officer</a:t>
            </a:r>
          </a:p>
        </p:txBody>
      </p:sp>
    </p:spTree>
    <p:extLst>
      <p:ext uri="{BB962C8B-B14F-4D97-AF65-F5344CB8AC3E}">
        <p14:creationId xmlns:p14="http://schemas.microsoft.com/office/powerpoint/2010/main" val="18281432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26064"/>
            <a:ext cx="8208912" cy="661510"/>
          </a:xfrm>
        </p:spPr>
        <p:txBody>
          <a:bodyPr/>
          <a:lstStyle/>
          <a:p>
            <a:r>
              <a:rPr lang="en-GB" sz="3200" dirty="0" smtClean="0"/>
              <a:t>Protecting the consumer …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31591"/>
            <a:ext cx="8208912" cy="3528392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GB" sz="2000" dirty="0" smtClean="0"/>
              <a:t>Restrictions on descriptions and use of names: </a:t>
            </a:r>
            <a:endParaRPr lang="en-GB" sz="2100" dirty="0" smtClean="0"/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Strong support for providing universal list in regulations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Enabling provisions to provide for by regulation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Concern about “commonplace” words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Clarification that use of words or descriptions will only be restricted where the use falsely suggests or implies that the person is licensed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The list of words and descriptions to be implemented by regulation, after consultation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Starting point FCA’s list of restricted </a:t>
            </a:r>
            <a:r>
              <a:rPr lang="en-GB" sz="1700" dirty="0" smtClean="0"/>
              <a:t>words (subject to proviso above)</a:t>
            </a:r>
            <a:endParaRPr lang="en-GB" sz="1700" dirty="0" smtClean="0"/>
          </a:p>
          <a:p>
            <a:pPr lvl="1">
              <a:spcBef>
                <a:spcPts val="1000"/>
              </a:spcBef>
            </a:pPr>
            <a:endParaRPr lang="en-GB" sz="1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4751558"/>
            <a:ext cx="3494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Tania </a:t>
            </a:r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Shires, Legal </a:t>
            </a:r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Project Officer</a:t>
            </a:r>
          </a:p>
        </p:txBody>
      </p:sp>
    </p:spTree>
    <p:extLst>
      <p:ext uri="{BB962C8B-B14F-4D97-AF65-F5344CB8AC3E}">
        <p14:creationId xmlns:p14="http://schemas.microsoft.com/office/powerpoint/2010/main" val="16477265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26064"/>
            <a:ext cx="8208912" cy="661510"/>
          </a:xfrm>
        </p:spPr>
        <p:txBody>
          <a:bodyPr/>
          <a:lstStyle/>
          <a:p>
            <a:r>
              <a:rPr lang="en-GB" sz="3200" dirty="0" smtClean="0"/>
              <a:t>Protecting the consumer …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31591"/>
            <a:ext cx="8208912" cy="3528392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GB" sz="2000" dirty="0" smtClean="0"/>
              <a:t>Protecting policyholders in an insolvency </a:t>
            </a:r>
            <a:endParaRPr lang="en-GB" sz="2100" dirty="0" smtClean="0"/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Proposed amendment of Insurance Business Law to require licensee to hold at least 90% of assets representing policyholder liabilities in trust (currently standard licence condition)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Mixed responses to proposal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Decision to maintain status quo and not pursue amendment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4751558"/>
            <a:ext cx="3494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Tania </a:t>
            </a:r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Shires, Legal </a:t>
            </a:r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Project Officer</a:t>
            </a:r>
          </a:p>
        </p:txBody>
      </p:sp>
    </p:spTree>
    <p:extLst>
      <p:ext uri="{BB962C8B-B14F-4D97-AF65-F5344CB8AC3E}">
        <p14:creationId xmlns:p14="http://schemas.microsoft.com/office/powerpoint/2010/main" val="40959672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26064"/>
            <a:ext cx="8208912" cy="661510"/>
          </a:xfrm>
        </p:spPr>
        <p:txBody>
          <a:bodyPr/>
          <a:lstStyle/>
          <a:p>
            <a:r>
              <a:rPr lang="en-GB" sz="3200" dirty="0" smtClean="0"/>
              <a:t>Protecting the consumer …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7614"/>
            <a:ext cx="8208912" cy="2376264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GB" sz="2000" dirty="0" smtClean="0"/>
              <a:t>Extending powers over investment funds 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Notification and authorisation – enabling provisions only (States by Ordinance) 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Minimum criteria for registration or authorisation of investment funds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Enabling prohibition orders to be made in relation to investment funds 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Obtaining information from investment funds</a:t>
            </a:r>
            <a:endParaRPr lang="en-GB" sz="1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4751558"/>
            <a:ext cx="3494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Tania </a:t>
            </a:r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Shires, Legal </a:t>
            </a:r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Project Officer</a:t>
            </a:r>
          </a:p>
        </p:txBody>
      </p:sp>
    </p:spTree>
    <p:extLst>
      <p:ext uri="{BB962C8B-B14F-4D97-AF65-F5344CB8AC3E}">
        <p14:creationId xmlns:p14="http://schemas.microsoft.com/office/powerpoint/2010/main" val="21570310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26064"/>
            <a:ext cx="8208912" cy="661510"/>
          </a:xfrm>
        </p:spPr>
        <p:txBody>
          <a:bodyPr/>
          <a:lstStyle/>
          <a:p>
            <a:r>
              <a:rPr lang="en-GB" sz="3200" dirty="0" smtClean="0"/>
              <a:t>Gathering information and keeping things confidential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22" y="1635647"/>
            <a:ext cx="8208912" cy="2617355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GB" sz="2000" dirty="0" smtClean="0"/>
              <a:t>Standardisation of information-gathering powers across all sectors</a:t>
            </a:r>
          </a:p>
          <a:p>
            <a:pPr>
              <a:spcBef>
                <a:spcPts val="1000"/>
              </a:spcBef>
            </a:pPr>
            <a:r>
              <a:rPr lang="en-GB" sz="2000" dirty="0" smtClean="0"/>
              <a:t>Commission may obtain information and documents that it may reasonably require for the performance of its functions.  </a:t>
            </a:r>
          </a:p>
          <a:p>
            <a:pPr>
              <a:spcBef>
                <a:spcPts val="1000"/>
              </a:spcBef>
            </a:pPr>
            <a:r>
              <a:rPr lang="en-GB" sz="2000" dirty="0" smtClean="0"/>
              <a:t>“</a:t>
            </a:r>
            <a:r>
              <a:rPr lang="en-GB" sz="2000" i="1" dirty="0" smtClean="0"/>
              <a:t>relevant person</a:t>
            </a:r>
            <a:r>
              <a:rPr lang="en-GB" sz="2000" dirty="0" smtClean="0"/>
              <a:t>” and “</a:t>
            </a:r>
            <a:r>
              <a:rPr lang="en-GB" sz="2000" i="1" dirty="0" smtClean="0"/>
              <a:t>associated party</a:t>
            </a:r>
            <a:r>
              <a:rPr lang="en-GB" sz="2000" dirty="0" smtClean="0"/>
              <a:t>” are being considered by the definitions committee</a:t>
            </a:r>
          </a:p>
          <a:p>
            <a:pPr>
              <a:spcBef>
                <a:spcPts val="1000"/>
              </a:spcBef>
            </a:pPr>
            <a:r>
              <a:rPr lang="en-GB" sz="2000" dirty="0" smtClean="0"/>
              <a:t>Information from unsupervised entities (with safeguards)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4751558"/>
            <a:ext cx="3494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Tania </a:t>
            </a:r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Shires, Legal </a:t>
            </a:r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Project Officer</a:t>
            </a:r>
          </a:p>
        </p:txBody>
      </p:sp>
    </p:spTree>
    <p:extLst>
      <p:ext uri="{BB962C8B-B14F-4D97-AF65-F5344CB8AC3E}">
        <p14:creationId xmlns:p14="http://schemas.microsoft.com/office/powerpoint/2010/main" val="24447707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26064"/>
            <a:ext cx="8208912" cy="661510"/>
          </a:xfrm>
        </p:spPr>
        <p:txBody>
          <a:bodyPr/>
          <a:lstStyle/>
          <a:p>
            <a:r>
              <a:rPr lang="en-GB" sz="3200" dirty="0" smtClean="0"/>
              <a:t>Gathering information and confidentiality …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440" y="1131590"/>
            <a:ext cx="8208912" cy="2617355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GB" sz="2000" dirty="0" smtClean="0"/>
              <a:t>Information from all exempted entities – policing the perimeter 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Unanimous support for proposals, including re exempt directors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Obligation on all exempted entities to immediately notify the Commission if any of the circumstances justifying an exemption change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Exempted entities to certify to the Commission every 3 years that the circumstances justifying an exemption remain unchanged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Commission to have the power to obtain information from exempted entities and persons associated with those entities to ensure exemption remains appropriate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Failure to provide information or certification may justify disapplication of exemption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4751558"/>
            <a:ext cx="3494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Tania </a:t>
            </a:r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Shires, Legal </a:t>
            </a:r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Project Officer</a:t>
            </a:r>
          </a:p>
        </p:txBody>
      </p:sp>
    </p:spTree>
    <p:extLst>
      <p:ext uri="{BB962C8B-B14F-4D97-AF65-F5344CB8AC3E}">
        <p14:creationId xmlns:p14="http://schemas.microsoft.com/office/powerpoint/2010/main" val="36571432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Objectives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51571"/>
            <a:ext cx="8208912" cy="2556284"/>
          </a:xfrm>
        </p:spPr>
        <p:txBody>
          <a:bodyPr/>
          <a:lstStyle/>
          <a:p>
            <a:endParaRPr lang="en-GB" sz="2000" dirty="0" smtClean="0"/>
          </a:p>
          <a:p>
            <a:r>
              <a:rPr lang="en-GB" sz="2000" dirty="0" smtClean="0"/>
              <a:t>Addressing the new MiFID regime</a:t>
            </a:r>
          </a:p>
          <a:p>
            <a:r>
              <a:rPr lang="en-GB" sz="2000" dirty="0" smtClean="0"/>
              <a:t>Changes to meet international standards</a:t>
            </a:r>
          </a:p>
          <a:p>
            <a:r>
              <a:rPr lang="en-GB" sz="2000" dirty="0" smtClean="0"/>
              <a:t>Enhancing consistency and creating efficiencies</a:t>
            </a:r>
          </a:p>
          <a:p>
            <a:r>
              <a:rPr lang="en-GB" sz="2000" dirty="0" smtClean="0"/>
              <a:t>“Future proofing”</a:t>
            </a:r>
          </a:p>
          <a:p>
            <a:r>
              <a:rPr lang="en-GB" sz="2000" dirty="0" smtClean="0"/>
              <a:t>What NOT to do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39552" y="4733982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Philip Nicol-Gent, General Counsel</a:t>
            </a:r>
            <a:endParaRPr lang="en-GB" sz="1400" dirty="0">
              <a:solidFill>
                <a:srgbClr val="98002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782881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26064"/>
            <a:ext cx="8208912" cy="661510"/>
          </a:xfrm>
        </p:spPr>
        <p:txBody>
          <a:bodyPr/>
          <a:lstStyle/>
          <a:p>
            <a:r>
              <a:rPr lang="en-GB" sz="3200" dirty="0" smtClean="0"/>
              <a:t>Gathering information and confidentiality …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31591"/>
            <a:ext cx="8208912" cy="2617355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GB" sz="2000" dirty="0" smtClean="0"/>
              <a:t>Sharing of information 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“</a:t>
            </a:r>
            <a:r>
              <a:rPr lang="en-GB" sz="1700" i="1" dirty="0" smtClean="0"/>
              <a:t>relevant supervisory authority</a:t>
            </a:r>
            <a:r>
              <a:rPr lang="en-GB" sz="1700" dirty="0" smtClean="0"/>
              <a:t>”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Confidentiality of information received: standardisation of provisions already contained in Insurance Laws across all sectors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Sharing information with Company Registrars and Legal Aid Authorities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Providing declarations to support the subsequent use of documents in foreign proceedings</a:t>
            </a:r>
          </a:p>
          <a:p>
            <a:pPr>
              <a:spcBef>
                <a:spcPts val="1000"/>
              </a:spcBef>
            </a:pPr>
            <a:r>
              <a:rPr lang="en-GB" sz="2000" dirty="0" smtClean="0"/>
              <a:t>Retention of documents</a:t>
            </a:r>
            <a:endParaRPr lang="en-GB" sz="2000" dirty="0"/>
          </a:p>
          <a:p>
            <a:pPr lvl="1">
              <a:spcBef>
                <a:spcPts val="1000"/>
              </a:spcBef>
            </a:pPr>
            <a:r>
              <a:rPr lang="en-GB" sz="1700" i="1" dirty="0" smtClean="0"/>
              <a:t> </a:t>
            </a:r>
            <a:r>
              <a:rPr lang="en-GB" sz="1700" dirty="0" smtClean="0"/>
              <a:t>Practical issues associated with this issue under consideration.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4751558"/>
            <a:ext cx="3494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Tania </a:t>
            </a:r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Shires, Legal </a:t>
            </a:r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Project Officer</a:t>
            </a:r>
          </a:p>
        </p:txBody>
      </p:sp>
    </p:spTree>
    <p:extLst>
      <p:ext uri="{BB962C8B-B14F-4D97-AF65-F5344CB8AC3E}">
        <p14:creationId xmlns:p14="http://schemas.microsoft.com/office/powerpoint/2010/main" val="11522517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26064"/>
            <a:ext cx="8208912" cy="661510"/>
          </a:xfrm>
        </p:spPr>
        <p:txBody>
          <a:bodyPr/>
          <a:lstStyle/>
          <a:p>
            <a:r>
              <a:rPr lang="en-GB" sz="3200" dirty="0" smtClean="0"/>
              <a:t>Gathering information and confidentiality …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91631"/>
            <a:ext cx="8208912" cy="2016224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GB" sz="2000" dirty="0" smtClean="0"/>
              <a:t>Accountants and auditors</a:t>
            </a:r>
          </a:p>
          <a:p>
            <a:pPr lvl="1">
              <a:spcBef>
                <a:spcPts val="1000"/>
              </a:spcBef>
            </a:pPr>
            <a:r>
              <a:rPr lang="en-GB" sz="1800" dirty="0" smtClean="0"/>
              <a:t>Definition of auditors</a:t>
            </a:r>
          </a:p>
          <a:p>
            <a:pPr lvl="1">
              <a:spcBef>
                <a:spcPts val="1000"/>
              </a:spcBef>
            </a:pPr>
            <a:r>
              <a:rPr lang="en-GB" sz="1800" dirty="0" smtClean="0"/>
              <a:t>Notification by auditors: when they resign, are removed, not reappointed or sign a qualified audit report</a:t>
            </a:r>
          </a:p>
          <a:p>
            <a:pPr lvl="1">
              <a:spcBef>
                <a:spcPts val="1000"/>
              </a:spcBef>
            </a:pPr>
            <a:r>
              <a:rPr lang="en-GB" sz="1800" dirty="0" smtClean="0"/>
              <a:t>Bi-lateral meetings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4751558"/>
            <a:ext cx="3494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Tania </a:t>
            </a:r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Shires, Legal </a:t>
            </a:r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Project Officer</a:t>
            </a:r>
          </a:p>
        </p:txBody>
      </p:sp>
    </p:spTree>
    <p:extLst>
      <p:ext uri="{BB962C8B-B14F-4D97-AF65-F5344CB8AC3E}">
        <p14:creationId xmlns:p14="http://schemas.microsoft.com/office/powerpoint/2010/main" val="42334547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26064"/>
            <a:ext cx="8208912" cy="661510"/>
          </a:xfrm>
        </p:spPr>
        <p:txBody>
          <a:bodyPr/>
          <a:lstStyle/>
          <a:p>
            <a:r>
              <a:rPr lang="en-GB" sz="3200" dirty="0" smtClean="0"/>
              <a:t>Miscellaneous and administrative changes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9582"/>
            <a:ext cx="8208912" cy="3600400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GB" sz="2000" dirty="0" smtClean="0"/>
              <a:t>Proposals attracting unanimous or near unanimous support: </a:t>
            </a:r>
            <a:endParaRPr lang="en-GB" sz="2100" dirty="0" smtClean="0"/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Extending the ability to introduce codes of conduct under the POI Law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Express inclusion of acting as an enforcer of a purpose trust as a regulated activity in the Fiduciaries Law 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Amendment of s36C Banking Supervision Law re annual reviews by licensed banks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General rule-making power around all types of licence, authorisation and registration applications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Amendments to expressly allow for the electronic service of information and documents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Amendments to the public disclosure requirements re financial statements of banks </a:t>
            </a:r>
          </a:p>
          <a:p>
            <a:pPr lvl="1">
              <a:spcBef>
                <a:spcPts val="1000"/>
              </a:spcBef>
            </a:pPr>
            <a:endParaRPr lang="en-GB" sz="1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4751558"/>
            <a:ext cx="3494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Tania </a:t>
            </a:r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Shires, Legal </a:t>
            </a:r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Project Officer</a:t>
            </a:r>
          </a:p>
        </p:txBody>
      </p:sp>
    </p:spTree>
    <p:extLst>
      <p:ext uri="{BB962C8B-B14F-4D97-AF65-F5344CB8AC3E}">
        <p14:creationId xmlns:p14="http://schemas.microsoft.com/office/powerpoint/2010/main" val="17597987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26064"/>
            <a:ext cx="8208912" cy="661510"/>
          </a:xfrm>
        </p:spPr>
        <p:txBody>
          <a:bodyPr/>
          <a:lstStyle/>
          <a:p>
            <a:r>
              <a:rPr lang="en-GB" sz="3200" dirty="0" smtClean="0"/>
              <a:t>Miscellaneous and administrative changes …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9582"/>
            <a:ext cx="8208912" cy="3600400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GB" sz="2000" dirty="0" smtClean="0"/>
              <a:t>Proposals attracting unanimous or near unanimous support (cont):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Extending provisions relating to the winding up of companies to encompass the dissolution or winding down of entities other than companies 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Clarifying the Commission’s power to publish lists of licensees, as well as the fact that someone is not licensed under each law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The Commission should be able to recover monies due to it as a civil debt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Suggested amendments to reflect updates to other legislation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Suggested amendments to correct typographical errors</a:t>
            </a:r>
          </a:p>
          <a:p>
            <a:pPr>
              <a:spcBef>
                <a:spcPts val="1000"/>
              </a:spcBef>
            </a:pPr>
            <a:r>
              <a:rPr lang="en-GB" sz="2000" dirty="0" smtClean="0"/>
              <a:t>Information relating to money laundering and financing of terrorism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4751558"/>
            <a:ext cx="3494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Tania </a:t>
            </a:r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Shires, Legal </a:t>
            </a:r>
            <a:r>
              <a:rPr lang="en-GB" sz="1400" dirty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Project Officer</a:t>
            </a:r>
          </a:p>
        </p:txBody>
      </p:sp>
    </p:spTree>
    <p:extLst>
      <p:ext uri="{BB962C8B-B14F-4D97-AF65-F5344CB8AC3E}">
        <p14:creationId xmlns:p14="http://schemas.microsoft.com/office/powerpoint/2010/main" val="19746968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0170" y="2167397"/>
            <a:ext cx="7772400" cy="769441"/>
          </a:xfrm>
        </p:spPr>
        <p:txBody>
          <a:bodyPr/>
          <a:lstStyle/>
          <a:p>
            <a:pPr algn="ctr"/>
            <a:r>
              <a:rPr lang="en-GB" sz="4400" dirty="0" smtClean="0"/>
              <a:t>Supervision &amp; Enforcement </a:t>
            </a:r>
            <a:endParaRPr lang="en-GB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9709" y="2936838"/>
            <a:ext cx="7772400" cy="1371600"/>
          </a:xfrm>
        </p:spPr>
        <p:txBody>
          <a:bodyPr/>
          <a:lstStyle/>
          <a:p>
            <a:endParaRPr lang="en-GB" sz="2000" dirty="0" smtClean="0"/>
          </a:p>
          <a:p>
            <a:r>
              <a:rPr lang="en-GB" sz="2000" dirty="0" smtClean="0"/>
              <a:t>Philip Nicol-Gent</a:t>
            </a:r>
          </a:p>
          <a:p>
            <a:r>
              <a:rPr lang="en-GB" sz="2000" dirty="0" smtClean="0"/>
              <a:t>General Counsel</a:t>
            </a:r>
          </a:p>
          <a:p>
            <a:r>
              <a:rPr lang="en-GB" sz="2000" dirty="0" smtClean="0"/>
              <a:t>Guernsey Financial Services Commission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994097"/>
      </p:ext>
    </p:extLst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Supervision vs Enforcement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7614"/>
            <a:ext cx="8208912" cy="2232248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GB" sz="2000" dirty="0"/>
              <a:t>Understanding the balance</a:t>
            </a:r>
          </a:p>
          <a:p>
            <a:pPr>
              <a:spcBef>
                <a:spcPts val="1000"/>
              </a:spcBef>
            </a:pPr>
            <a:r>
              <a:rPr lang="en-GB" sz="2000" dirty="0" smtClean="0"/>
              <a:t>Getting </a:t>
            </a:r>
            <a:r>
              <a:rPr lang="en-GB" sz="2000" dirty="0"/>
              <a:t>the balance correct</a:t>
            </a:r>
          </a:p>
          <a:p>
            <a:pPr lvl="1">
              <a:spcBef>
                <a:spcPts val="1000"/>
              </a:spcBef>
            </a:pPr>
            <a:r>
              <a:rPr lang="en-GB" sz="1700" dirty="0"/>
              <a:t>Voluntary vs compulsory </a:t>
            </a:r>
            <a:r>
              <a:rPr lang="en-GB" sz="1700" dirty="0" smtClean="0"/>
              <a:t>interviews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Conditions vs enforcement requirements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Skilled persons vs inspectors</a:t>
            </a:r>
            <a:endParaRPr lang="en-GB" sz="1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pPr/>
              <a:t>35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539552" y="4733982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Philip Nicol-Gent, General Counsel</a:t>
            </a:r>
            <a:endParaRPr lang="en-GB" sz="1400" dirty="0">
              <a:solidFill>
                <a:srgbClr val="98002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7598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Proposals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51570"/>
            <a:ext cx="8208912" cy="2700300"/>
          </a:xfrm>
        </p:spPr>
        <p:txBody>
          <a:bodyPr/>
          <a:lstStyle/>
          <a:p>
            <a:endParaRPr lang="en-GB" dirty="0" smtClean="0"/>
          </a:p>
          <a:p>
            <a:pPr>
              <a:spcBef>
                <a:spcPts val="1000"/>
              </a:spcBef>
            </a:pPr>
            <a:r>
              <a:rPr lang="en-GB" sz="2000" dirty="0"/>
              <a:t>Enforcement Law </a:t>
            </a:r>
          </a:p>
          <a:p>
            <a:pPr lvl="1">
              <a:spcBef>
                <a:spcPts val="1000"/>
              </a:spcBef>
            </a:pPr>
            <a:r>
              <a:rPr lang="en-GB" sz="1700" dirty="0"/>
              <a:t>Accumulate existing powers in one place</a:t>
            </a:r>
          </a:p>
          <a:p>
            <a:pPr lvl="1">
              <a:spcBef>
                <a:spcPts val="1000"/>
              </a:spcBef>
            </a:pPr>
            <a:r>
              <a:rPr lang="en-GB" sz="1700" dirty="0"/>
              <a:t>Ensure </a:t>
            </a:r>
            <a:r>
              <a:rPr lang="en-GB" sz="1700" dirty="0" smtClean="0"/>
              <a:t>consistency</a:t>
            </a:r>
          </a:p>
          <a:p>
            <a:pPr lvl="1">
              <a:spcBef>
                <a:spcPts val="1000"/>
              </a:spcBef>
            </a:pPr>
            <a:r>
              <a:rPr lang="en-GB" sz="1700" dirty="0" smtClean="0"/>
              <a:t>Clarity of process</a:t>
            </a:r>
            <a:endParaRPr lang="en-GB" sz="1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pPr/>
              <a:t>36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539552" y="4733982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Philip Nicol-Gent, General Counsel</a:t>
            </a:r>
            <a:endParaRPr lang="en-GB" sz="1400" dirty="0">
              <a:solidFill>
                <a:srgbClr val="98002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4782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Investigation and Proceedings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>
              <a:spcBef>
                <a:spcPts val="1000"/>
              </a:spcBef>
            </a:pPr>
            <a:r>
              <a:rPr lang="en-GB" sz="2000" dirty="0" smtClean="0"/>
              <a:t>Increase ability to police the perimeter</a:t>
            </a:r>
          </a:p>
          <a:p>
            <a:pPr>
              <a:spcBef>
                <a:spcPts val="1000"/>
              </a:spcBef>
            </a:pPr>
            <a:r>
              <a:rPr lang="en-GB" sz="2000" dirty="0" smtClean="0"/>
              <a:t>Ability in appropriate circumstances to announce investigations</a:t>
            </a:r>
          </a:p>
          <a:p>
            <a:pPr>
              <a:spcBef>
                <a:spcPts val="1000"/>
              </a:spcBef>
            </a:pPr>
            <a:r>
              <a:rPr lang="en-GB" sz="2000" dirty="0" smtClean="0"/>
              <a:t>Whistleblowing </a:t>
            </a:r>
            <a:r>
              <a:rPr lang="en-GB" sz="2000" dirty="0"/>
              <a:t>protection </a:t>
            </a:r>
            <a:r>
              <a:rPr lang="en-GB" sz="2000" dirty="0" smtClean="0"/>
              <a:t>when evidence provided to the Regulator or Law Enforcement subject to safeguards</a:t>
            </a:r>
          </a:p>
          <a:p>
            <a:pPr>
              <a:spcBef>
                <a:spcPts val="1000"/>
              </a:spcBef>
            </a:pPr>
            <a:r>
              <a:rPr lang="en-GB" sz="2000" dirty="0" smtClean="0"/>
              <a:t>Rationalisation of enforcement proceedings</a:t>
            </a:r>
          </a:p>
          <a:p>
            <a:pPr>
              <a:spcBef>
                <a:spcPts val="1000"/>
              </a:spcBef>
            </a:pPr>
            <a:r>
              <a:rPr lang="en-GB" sz="2000" dirty="0" smtClean="0"/>
              <a:t>Rationalisation of </a:t>
            </a:r>
            <a:r>
              <a:rPr lang="en-GB" sz="2000" dirty="0"/>
              <a:t>a</a:t>
            </a:r>
            <a:r>
              <a:rPr lang="en-GB" sz="2000" dirty="0" smtClean="0"/>
              <a:t>ppeal provisions</a:t>
            </a:r>
            <a:endParaRPr lang="en-GB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pPr/>
              <a:t>37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539552" y="4733982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Philip Nicol-Gent, General Counsel</a:t>
            </a:r>
            <a:endParaRPr lang="en-GB" sz="1400" dirty="0">
              <a:solidFill>
                <a:srgbClr val="98002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6433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Sanctions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>
              <a:spcBef>
                <a:spcPts val="1000"/>
              </a:spcBef>
            </a:pPr>
            <a:r>
              <a:rPr lang="en-GB" sz="2000" dirty="0"/>
              <a:t>Existing powers</a:t>
            </a:r>
          </a:p>
          <a:p>
            <a:pPr>
              <a:spcBef>
                <a:spcPts val="1000"/>
              </a:spcBef>
            </a:pPr>
            <a:r>
              <a:rPr lang="en-GB" sz="2000" dirty="0"/>
              <a:t>New proposals</a:t>
            </a:r>
          </a:p>
          <a:p>
            <a:pPr lvl="1">
              <a:spcBef>
                <a:spcPts val="1000"/>
              </a:spcBef>
            </a:pPr>
            <a:r>
              <a:rPr lang="en-GB" sz="1700" dirty="0"/>
              <a:t>Enforceable undertakings</a:t>
            </a:r>
          </a:p>
          <a:p>
            <a:pPr lvl="1">
              <a:spcBef>
                <a:spcPts val="1000"/>
              </a:spcBef>
            </a:pPr>
            <a:r>
              <a:rPr lang="en-GB" sz="1700" dirty="0"/>
              <a:t>Private reprimands</a:t>
            </a:r>
          </a:p>
          <a:p>
            <a:pPr lvl="1">
              <a:spcBef>
                <a:spcPts val="1000"/>
              </a:spcBef>
            </a:pPr>
            <a:r>
              <a:rPr lang="en-GB" sz="1700" dirty="0"/>
              <a:t>Enforcement requirements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pPr/>
              <a:t>38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539552" y="4733982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Philip Nicol-Gent, General Counsel</a:t>
            </a:r>
            <a:endParaRPr lang="en-GB" sz="1400" dirty="0">
              <a:solidFill>
                <a:srgbClr val="98002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9540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		What Happens Next?</a:t>
            </a:r>
            <a:br>
              <a:rPr lang="en-GB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Roadmap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sz="2000" smtClean="0"/>
          </a:p>
          <a:p>
            <a:r>
              <a:rPr lang="en-GB" sz="2000" smtClean="0"/>
              <a:t>September </a:t>
            </a:r>
            <a:r>
              <a:rPr lang="en-GB" sz="2000" dirty="0" smtClean="0"/>
              <a:t>2015 – Proposals published in Billet</a:t>
            </a:r>
          </a:p>
          <a:p>
            <a:r>
              <a:rPr lang="en-GB" sz="2000" dirty="0" smtClean="0"/>
              <a:t>October/November 2015 – States Debate</a:t>
            </a:r>
          </a:p>
          <a:p>
            <a:r>
              <a:rPr lang="en-GB" sz="2000" dirty="0" smtClean="0"/>
              <a:t>Quarter 4 2015 – Drafting begins</a:t>
            </a:r>
          </a:p>
          <a:p>
            <a:r>
              <a:rPr lang="en-GB" sz="2000" dirty="0"/>
              <a:t>Quarter 1 2016 - Consultation </a:t>
            </a:r>
            <a:r>
              <a:rPr lang="en-GB" sz="2000" dirty="0" smtClean="0"/>
              <a:t>on </a:t>
            </a:r>
            <a:r>
              <a:rPr lang="en-GB" sz="2000" dirty="0"/>
              <a:t>amendments to regulations and rules</a:t>
            </a:r>
          </a:p>
          <a:p>
            <a:r>
              <a:rPr lang="en-GB" sz="2000" dirty="0"/>
              <a:t>July 2016 – draft legislation to </a:t>
            </a:r>
            <a:r>
              <a:rPr lang="en-GB" sz="2000" dirty="0" smtClean="0"/>
              <a:t>Legislation Select Committee</a:t>
            </a:r>
            <a:endParaRPr lang="en-GB" sz="2000" dirty="0"/>
          </a:p>
          <a:p>
            <a:r>
              <a:rPr lang="en-GB" sz="2000" dirty="0" smtClean="0"/>
              <a:t>September/October </a:t>
            </a:r>
            <a:r>
              <a:rPr lang="en-GB" sz="2000" dirty="0"/>
              <a:t>2016 – Legislation enacted</a:t>
            </a:r>
          </a:p>
          <a:p>
            <a:r>
              <a:rPr lang="en-GB" sz="2000" dirty="0"/>
              <a:t>November 2016 – Royal </a:t>
            </a:r>
            <a:r>
              <a:rPr lang="en-GB" sz="2000" dirty="0" smtClean="0"/>
              <a:t>Assent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pPr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2673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The </a:t>
            </a:r>
            <a:r>
              <a:rPr lang="en-GB" sz="3200" dirty="0"/>
              <a:t>p</a:t>
            </a:r>
            <a:r>
              <a:rPr lang="en-GB" sz="3200" dirty="0" smtClean="0"/>
              <a:t>rocess </a:t>
            </a:r>
            <a:r>
              <a:rPr lang="en-GB" sz="3200" dirty="0"/>
              <a:t>s</a:t>
            </a:r>
            <a:r>
              <a:rPr lang="en-GB" sz="3200" dirty="0" smtClean="0"/>
              <a:t>o far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15567"/>
            <a:ext cx="8208912" cy="3384376"/>
          </a:xfrm>
        </p:spPr>
        <p:txBody>
          <a:bodyPr/>
          <a:lstStyle/>
          <a:p>
            <a:pPr>
              <a:buFont typeface="+mj-lt"/>
              <a:buChar char="•"/>
            </a:pPr>
            <a:r>
              <a:rPr lang="en-GB" sz="2000" dirty="0" smtClean="0"/>
              <a:t>Informal </a:t>
            </a:r>
            <a:r>
              <a:rPr lang="en-GB" sz="2000" dirty="0"/>
              <a:t>soundings</a:t>
            </a:r>
          </a:p>
          <a:p>
            <a:pPr>
              <a:buFont typeface="+mj-lt"/>
              <a:buChar char="•"/>
            </a:pPr>
            <a:r>
              <a:rPr lang="en-GB" sz="2000" dirty="0"/>
              <a:t>Discussion paper</a:t>
            </a:r>
          </a:p>
          <a:p>
            <a:pPr>
              <a:buFont typeface="+mj-lt"/>
              <a:buChar char="•"/>
            </a:pPr>
            <a:r>
              <a:rPr lang="en-GB" sz="2000" dirty="0"/>
              <a:t>Drop-in sessions 13th and 14th November 2014 – 25 attendees</a:t>
            </a:r>
          </a:p>
          <a:p>
            <a:pPr>
              <a:buFont typeface="+mj-lt"/>
              <a:buChar char="•"/>
            </a:pPr>
            <a:r>
              <a:rPr lang="en-GB" sz="2000" dirty="0"/>
              <a:t>Legal dinner with UK lawyers 24th November 2014</a:t>
            </a:r>
          </a:p>
          <a:p>
            <a:pPr>
              <a:buFont typeface="+mj-lt"/>
              <a:buChar char="•"/>
            </a:pPr>
            <a:r>
              <a:rPr lang="en-GB" sz="2000" dirty="0" smtClean="0"/>
              <a:t>Feedback:</a:t>
            </a:r>
          </a:p>
          <a:p>
            <a:pPr lvl="1">
              <a:buFont typeface="+mj-lt"/>
              <a:buChar char="•"/>
            </a:pPr>
            <a:r>
              <a:rPr lang="en-GB" sz="1600" dirty="0" smtClean="0"/>
              <a:t>Financial </a:t>
            </a:r>
            <a:r>
              <a:rPr lang="en-GB" sz="1600" dirty="0"/>
              <a:t>Sector Forum</a:t>
            </a:r>
          </a:p>
          <a:p>
            <a:pPr lvl="1">
              <a:buFont typeface="+mj-lt"/>
              <a:buChar char="•"/>
            </a:pPr>
            <a:r>
              <a:rPr lang="en-GB" sz="1600" dirty="0" smtClean="0"/>
              <a:t>Guernsey </a:t>
            </a:r>
            <a:r>
              <a:rPr lang="en-GB" sz="1600" dirty="0"/>
              <a:t>International Business Association</a:t>
            </a:r>
          </a:p>
          <a:p>
            <a:pPr lvl="1">
              <a:buFont typeface="+mj-lt"/>
              <a:buChar char="•"/>
            </a:pPr>
            <a:r>
              <a:rPr lang="en-GB" sz="1600" dirty="0" smtClean="0"/>
              <a:t>Fiscal </a:t>
            </a:r>
            <a:r>
              <a:rPr lang="en-GB" sz="1600" dirty="0"/>
              <a:t>and Economic Policy Group </a:t>
            </a:r>
          </a:p>
          <a:p>
            <a:pPr lvl="1">
              <a:buFont typeface="+mj-lt"/>
              <a:buChar char="•"/>
            </a:pPr>
            <a:r>
              <a:rPr lang="en-GB" sz="1600" dirty="0" smtClean="0"/>
              <a:t>Commerce </a:t>
            </a:r>
            <a:r>
              <a:rPr lang="en-GB" sz="1600" dirty="0"/>
              <a:t>and Employment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39552" y="4733982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Philip Nicol-Gent, General Counsel</a:t>
            </a:r>
            <a:endParaRPr lang="en-GB" sz="1400" dirty="0">
              <a:solidFill>
                <a:srgbClr val="98002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121105"/>
      </p:ext>
    </p:extLst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Citizen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sz="2000" dirty="0" smtClean="0"/>
              <a:t>A first for the GFSC</a:t>
            </a:r>
          </a:p>
          <a:p>
            <a:r>
              <a:rPr lang="en-GB" sz="2000" dirty="0" smtClean="0"/>
              <a:t>Feedback - positive experience</a:t>
            </a:r>
          </a:p>
          <a:p>
            <a:r>
              <a:rPr lang="en-GB" sz="2000" dirty="0" smtClean="0"/>
              <a:t>Worked well, some lessons learned</a:t>
            </a:r>
          </a:p>
          <a:p>
            <a:r>
              <a:rPr lang="en-GB" sz="2000" dirty="0" smtClean="0"/>
              <a:t>Efficient process for GFSC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pPr/>
              <a:t>40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67544" y="4733982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Philip Nicol-Gent, General Counsel</a:t>
            </a:r>
            <a:endParaRPr lang="en-GB" sz="1400" dirty="0">
              <a:solidFill>
                <a:srgbClr val="98002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403021"/>
      </p:ext>
    </p:extLst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51670"/>
            <a:ext cx="7772400" cy="1021556"/>
          </a:xfrm>
        </p:spPr>
        <p:txBody>
          <a:bodyPr/>
          <a:lstStyle/>
          <a:p>
            <a:pPr algn="ctr"/>
            <a:r>
              <a:rPr lang="en-GB" dirty="0"/>
              <a:t>Thank you </a:t>
            </a:r>
            <a:br>
              <a:rPr lang="en-GB" dirty="0"/>
            </a:br>
            <a:r>
              <a:rPr lang="en-GB" dirty="0"/>
              <a:t>&amp; </a:t>
            </a:r>
            <a:r>
              <a:rPr lang="en-GB" dirty="0" smtClean="0"/>
              <a:t>please join us for coffee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555526"/>
            <a:ext cx="7772400" cy="477068"/>
          </a:xfrm>
        </p:spPr>
        <p:txBody>
          <a:bodyPr/>
          <a:lstStyle/>
          <a:p>
            <a:pPr algn="ctr"/>
            <a:r>
              <a:rPr lang="en-GB" dirty="0" smtClean="0"/>
              <a:t>revisionoflaws@gfsc.gg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856D4F-60AA-4275-9EBC-59C5859D2E3C}" type="slidenum">
              <a:rPr lang="en-US" smtClean="0"/>
              <a:pPr>
                <a:defRPr/>
              </a:pPr>
              <a:t>41</a:t>
            </a:fld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95304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Consultation paper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51570"/>
            <a:ext cx="8208912" cy="313234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GB" sz="2400" dirty="0" smtClean="0"/>
          </a:p>
          <a:p>
            <a:r>
              <a:rPr lang="en-GB" sz="2000" dirty="0" smtClean="0"/>
              <a:t>Launched 10 February 2015</a:t>
            </a:r>
          </a:p>
          <a:p>
            <a:r>
              <a:rPr lang="en-GB" sz="2000" dirty="0"/>
              <a:t>Legal dinner with UK </a:t>
            </a:r>
            <a:r>
              <a:rPr lang="en-GB" sz="2000" dirty="0" smtClean="0"/>
              <a:t>lawyers 2</a:t>
            </a:r>
            <a:r>
              <a:rPr lang="en-GB" sz="2000" baseline="30000" dirty="0" smtClean="0"/>
              <a:t>nd</a:t>
            </a:r>
            <a:r>
              <a:rPr lang="en-GB" sz="2000" dirty="0" smtClean="0"/>
              <a:t> March 2015</a:t>
            </a:r>
          </a:p>
          <a:p>
            <a:r>
              <a:rPr lang="en-GB" sz="2000" dirty="0" smtClean="0"/>
              <a:t>Drop-in sessions 10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and 13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March 2015 – 12 attendees</a:t>
            </a:r>
          </a:p>
          <a:p>
            <a:r>
              <a:rPr lang="en-GB" sz="2000" dirty="0" smtClean="0"/>
              <a:t>Consultation period closed 24 April 2015</a:t>
            </a:r>
          </a:p>
          <a:p>
            <a:pPr lvl="1"/>
            <a:r>
              <a:rPr lang="en-GB" sz="1800" dirty="0" smtClean="0"/>
              <a:t>38 responses</a:t>
            </a:r>
          </a:p>
          <a:p>
            <a:pPr lvl="2"/>
            <a:r>
              <a:rPr lang="en-GB" sz="1400" dirty="0"/>
              <a:t>50% </a:t>
            </a:r>
            <a:r>
              <a:rPr lang="en-GB" sz="1400" dirty="0" smtClean="0"/>
              <a:t>licencees</a:t>
            </a:r>
          </a:p>
          <a:p>
            <a:pPr lvl="2"/>
            <a:r>
              <a:rPr lang="en-GB" sz="1400" dirty="0"/>
              <a:t>25% industry </a:t>
            </a:r>
            <a:r>
              <a:rPr lang="en-GB" sz="1400" dirty="0" smtClean="0"/>
              <a:t>bodies</a:t>
            </a:r>
          </a:p>
          <a:p>
            <a:pPr lvl="2"/>
            <a:r>
              <a:rPr lang="en-GB" sz="1400" dirty="0"/>
              <a:t>25% others</a:t>
            </a:r>
            <a:endParaRPr lang="en-GB" sz="1300" dirty="0" smtClean="0"/>
          </a:p>
          <a:p>
            <a:pPr marL="1314450" lvl="2" indent="-514350"/>
            <a:endParaRPr lang="en-GB" sz="18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39552" y="4733982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Philip Nicol-Gent, General Counsel</a:t>
            </a:r>
            <a:endParaRPr lang="en-GB" sz="1400" dirty="0">
              <a:solidFill>
                <a:srgbClr val="98002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12209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Today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03598"/>
            <a:ext cx="8208912" cy="2700300"/>
          </a:xfrm>
        </p:spPr>
        <p:txBody>
          <a:bodyPr/>
          <a:lstStyle/>
          <a:p>
            <a:r>
              <a:rPr lang="en-GB" sz="2000" dirty="0"/>
              <a:t>Matters discussed are those changes needed to primary legislation</a:t>
            </a:r>
          </a:p>
          <a:p>
            <a:r>
              <a:rPr lang="en-GB" sz="2000" dirty="0"/>
              <a:t>Further amendments needed to rules and regulations</a:t>
            </a:r>
          </a:p>
          <a:p>
            <a:r>
              <a:rPr lang="en-GB" sz="2000" dirty="0" smtClean="0"/>
              <a:t>Proposals being made to government</a:t>
            </a:r>
          </a:p>
          <a:p>
            <a:r>
              <a:rPr lang="en-GB" sz="2000" dirty="0" smtClean="0"/>
              <a:t>No questions at the end of this presentation – please join us for coffee and a croissant in the adjoining room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39552" y="4733982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Philip Nicol-Gent, General Counsel</a:t>
            </a:r>
            <a:endParaRPr lang="en-GB" sz="1400" dirty="0">
              <a:solidFill>
                <a:srgbClr val="98002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3544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23695"/>
            <a:ext cx="7772400" cy="769441"/>
          </a:xfrm>
        </p:spPr>
        <p:txBody>
          <a:bodyPr/>
          <a:lstStyle/>
          <a:p>
            <a:pPr algn="ctr"/>
            <a:r>
              <a:rPr lang="en-GB" sz="4400" dirty="0" smtClean="0"/>
              <a:t>The new MiFID regime</a:t>
            </a:r>
            <a:endParaRPr lang="en-GB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9709" y="2936838"/>
            <a:ext cx="7772400" cy="1371600"/>
          </a:xfrm>
        </p:spPr>
        <p:txBody>
          <a:bodyPr/>
          <a:lstStyle/>
          <a:p>
            <a:endParaRPr lang="en-GB" sz="2000" dirty="0" smtClean="0"/>
          </a:p>
          <a:p>
            <a:r>
              <a:rPr lang="en-GB" sz="2000" dirty="0" smtClean="0"/>
              <a:t>Dr Andy Sloan </a:t>
            </a:r>
          </a:p>
          <a:p>
            <a:r>
              <a:rPr lang="en-GB" sz="2000" dirty="0" smtClean="0"/>
              <a:t>International Policy Advisor</a:t>
            </a:r>
          </a:p>
          <a:p>
            <a:r>
              <a:rPr lang="en-GB" sz="2000" dirty="0" smtClean="0"/>
              <a:t>Guernsey Financial Services Commission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CA09-80C6-4798-A5B7-F73C3ED5532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47786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357504"/>
            <a:ext cx="8208912" cy="571500"/>
          </a:xfrm>
        </p:spPr>
        <p:txBody>
          <a:bodyPr/>
          <a:lstStyle/>
          <a:p>
            <a:r>
              <a:rPr lang="en-GB" sz="3200" dirty="0" smtClean="0"/>
              <a:t>Markets in Financial Instruments Directive</a:t>
            </a:r>
            <a:r>
              <a:rPr lang="en-GB" sz="3200" u="sng" dirty="0" smtClean="0"/>
              <a:t/>
            </a:r>
            <a:br>
              <a:rPr lang="en-GB" sz="3200" u="sng" dirty="0" smtClean="0"/>
            </a:br>
            <a:r>
              <a:rPr lang="en-GB" sz="3200" dirty="0" smtClean="0"/>
              <a:t>MIFID II / MIFIR	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113588"/>
            <a:ext cx="7344816" cy="3486150"/>
          </a:xfrm>
        </p:spPr>
        <p:txBody>
          <a:bodyPr/>
          <a:lstStyle/>
          <a:p>
            <a:pPr marL="0" lvl="1" indent="0">
              <a:buNone/>
            </a:pPr>
            <a:endParaRPr lang="en-GB" sz="2400" i="1" dirty="0" smtClean="0"/>
          </a:p>
          <a:p>
            <a:pPr marL="0" lvl="1" indent="0">
              <a:buNone/>
            </a:pPr>
            <a:r>
              <a:rPr lang="en-GB" sz="2100" i="1" dirty="0" smtClean="0"/>
              <a:t>‘</a:t>
            </a:r>
            <a:r>
              <a:rPr lang="en-GB" sz="2100" i="1" dirty="0"/>
              <a:t>Europe’s approach to increased market transparency and investor protection post financial crisis</a:t>
            </a:r>
            <a:r>
              <a:rPr lang="en-GB" sz="2100" i="1" dirty="0" smtClean="0"/>
              <a:t>’</a:t>
            </a:r>
          </a:p>
          <a:p>
            <a:pPr marL="342900" lvl="1" indent="-342900" eaLnBrk="1" hangingPunct="1">
              <a:buChar char="•"/>
            </a:pPr>
            <a:r>
              <a:rPr lang="en-GB" sz="2100" dirty="0" smtClean="0"/>
              <a:t>Determines </a:t>
            </a:r>
            <a:r>
              <a:rPr lang="en-GB" sz="2100" dirty="0"/>
              <a:t>market access for ‘investment services’ for third country </a:t>
            </a:r>
            <a:r>
              <a:rPr lang="en-GB" sz="2100" dirty="0" smtClean="0"/>
              <a:t>firms</a:t>
            </a:r>
            <a:endParaRPr lang="en-GB" sz="2100" dirty="0"/>
          </a:p>
          <a:p>
            <a:pPr marL="342900" lvl="1" indent="-342900" eaLnBrk="1" hangingPunct="1">
              <a:buChar char="•"/>
            </a:pPr>
            <a:r>
              <a:rPr lang="en-GB" sz="2100" dirty="0" smtClean="0"/>
              <a:t>MIFID </a:t>
            </a:r>
            <a:r>
              <a:rPr lang="en-GB" sz="2100" dirty="0"/>
              <a:t>II – retail</a:t>
            </a:r>
          </a:p>
          <a:p>
            <a:pPr lvl="1" eaLnBrk="1" hangingPunct="1"/>
            <a:r>
              <a:rPr lang="en-GB" sz="1800" dirty="0"/>
              <a:t>Branches (and conditions) or national regimes</a:t>
            </a:r>
          </a:p>
          <a:p>
            <a:pPr marL="342900" lvl="1" indent="-342900" eaLnBrk="1" hangingPunct="1">
              <a:buChar char="•"/>
            </a:pPr>
            <a:r>
              <a:rPr lang="en-GB" sz="2100" dirty="0"/>
              <a:t>MIFIR – institutional</a:t>
            </a:r>
          </a:p>
          <a:p>
            <a:pPr lvl="1" eaLnBrk="1" hangingPunct="1"/>
            <a:r>
              <a:rPr lang="en-GB" sz="1800" dirty="0"/>
              <a:t>Passport across EU with ‘</a:t>
            </a:r>
            <a:r>
              <a:rPr lang="en-GB" sz="1800" i="1" dirty="0"/>
              <a:t>jurisdictional equivalence</a:t>
            </a:r>
            <a:r>
              <a:rPr lang="en-GB" sz="1800" dirty="0"/>
              <a:t>’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45C37B-6695-438B-9481-8139900E7D9B}" type="slidenum">
              <a:rPr lang="en-US" smtClean="0"/>
              <a:pPr>
                <a:defRPr/>
              </a:pPr>
              <a:t>8</a:t>
            </a:fld>
            <a:endParaRPr lang="en-U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4585012"/>
            <a:ext cx="3494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Dr Andy Sloan, International Policy Advisor </a:t>
            </a:r>
            <a:endParaRPr lang="en-GB" sz="1400" dirty="0">
              <a:solidFill>
                <a:srgbClr val="98002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4670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95486"/>
            <a:ext cx="8208912" cy="571500"/>
          </a:xfrm>
        </p:spPr>
        <p:txBody>
          <a:bodyPr/>
          <a:lstStyle/>
          <a:p>
            <a:r>
              <a:rPr lang="en-GB" sz="3200" dirty="0" smtClean="0"/>
              <a:t>MIFID II / MIFIR scope</a:t>
            </a: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771550"/>
            <a:ext cx="8208912" cy="3834426"/>
          </a:xfrm>
        </p:spPr>
        <p:txBody>
          <a:bodyPr/>
          <a:lstStyle/>
          <a:p>
            <a:pPr marL="0" indent="0">
              <a:buNone/>
            </a:pPr>
            <a:r>
              <a:rPr lang="en-GB" sz="1600" b="1" dirty="0" smtClean="0"/>
              <a:t>MIFID II </a:t>
            </a:r>
          </a:p>
          <a:p>
            <a:r>
              <a:rPr lang="en-GB" sz="1600" dirty="0" smtClean="0"/>
              <a:t>Authorisation and operating conditions for investment firms, authorisation and operation of regulated markets and data reporting service providers</a:t>
            </a:r>
          </a:p>
          <a:p>
            <a:r>
              <a:rPr lang="en-GB" sz="1600" dirty="0" smtClean="0"/>
              <a:t>Supervision, cooperation and enforcement by competent authorities  </a:t>
            </a:r>
          </a:p>
          <a:p>
            <a:r>
              <a:rPr lang="en-GB" sz="1600" dirty="0" smtClean="0"/>
              <a:t>Provision of investment services through a branch for third country firms </a:t>
            </a:r>
          </a:p>
          <a:p>
            <a:pPr marL="0" indent="0">
              <a:buNone/>
            </a:pPr>
            <a:r>
              <a:rPr lang="en-GB" sz="1600" dirty="0" smtClean="0"/>
              <a:t>       [retail market access for investment services]</a:t>
            </a:r>
          </a:p>
          <a:p>
            <a:pPr marL="0" indent="0">
              <a:buNone/>
            </a:pPr>
            <a:r>
              <a:rPr lang="en-GB" sz="1600" b="1" dirty="0"/>
              <a:t>MIFIR</a:t>
            </a:r>
          </a:p>
          <a:p>
            <a:r>
              <a:rPr lang="en-GB" sz="1600" dirty="0"/>
              <a:t>Disclosure of trade data, reporting of transactions, trading of derivatives (on organised venues), (non-discriminatory) access to clearing and trading in </a:t>
            </a:r>
            <a:r>
              <a:rPr lang="en-GB" sz="1600" dirty="0" smtClean="0"/>
              <a:t>benchmarks</a:t>
            </a:r>
            <a:endParaRPr lang="en-GB" sz="1600" dirty="0"/>
          </a:p>
          <a:p>
            <a:r>
              <a:rPr lang="en-GB" sz="1600" dirty="0"/>
              <a:t>Product intervention powers of competent authorities and powers of ESMA on position limits and management</a:t>
            </a:r>
          </a:p>
          <a:p>
            <a:r>
              <a:rPr lang="en-GB" sz="1600" dirty="0"/>
              <a:t>Provision of investment services for third country firms through </a:t>
            </a:r>
            <a:r>
              <a:rPr lang="en-GB" sz="1600" i="1" dirty="0"/>
              <a:t>‘jurisdictional equivalence’ </a:t>
            </a:r>
            <a:r>
              <a:rPr lang="en-GB" sz="1600" dirty="0"/>
              <a:t>(my words, my italics)</a:t>
            </a:r>
          </a:p>
          <a:p>
            <a:r>
              <a:rPr lang="en-GB" sz="1600" dirty="0"/>
              <a:t>[institutional market access for investment services]</a:t>
            </a: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45C37B-6695-438B-9481-8139900E7D9B}" type="slidenum">
              <a:rPr lang="en-US" smtClean="0"/>
              <a:pPr>
                <a:defRPr/>
              </a:pPr>
              <a:t>9</a:t>
            </a:fld>
            <a:endParaRPr lang="en-U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4712246"/>
            <a:ext cx="3494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98002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Dr Andy Sloan, International Policy Advisor </a:t>
            </a:r>
            <a:endParaRPr lang="en-GB" sz="1400" dirty="0">
              <a:solidFill>
                <a:srgbClr val="98002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71998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FSC-powerpoint-Widescreen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Blank Presentation">
      <a:majorFont>
        <a:latin typeface="Georgia"/>
        <a:ea typeface="ＭＳ Ｐゴシック"/>
        <a:cs typeface=""/>
      </a:majorFont>
      <a:minorFont>
        <a:latin typeface="Lucida San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GFSC-powerpoint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FSC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2620</Words>
  <Application/>
  <PresentationFormat>On-screen Show (16:9)</PresentationFormat>
  <Paragraphs>396</Paragraphs>
  <Slides>41</Slides>
  <Notes>41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41</vt:i4>
      </vt:variant>
    </vt:vector>
  </HeadingPairs>
  <TitlesOfParts>
    <vt:vector size="43" baseType="lpstr">
      <vt:lpstr>GFSC-powerpoint-Widescreen</vt:lpstr>
      <vt:lpstr>4_GFSC-powerpoint</vt:lpstr>
      <vt:lpstr>Feedback Presentation  on the Revision of Laws Consultation </vt:lpstr>
      <vt:lpstr>Welcome</vt:lpstr>
      <vt:lpstr>Objectives</vt:lpstr>
      <vt:lpstr>The process so far</vt:lpstr>
      <vt:lpstr>Consultation paper</vt:lpstr>
      <vt:lpstr>Today</vt:lpstr>
      <vt:lpstr>The new MiFID regime</vt:lpstr>
      <vt:lpstr>Markets in Financial Instruments Directive MIFID II / MIFIR </vt:lpstr>
      <vt:lpstr>MIFID II / MIFIR scope </vt:lpstr>
      <vt:lpstr>Revision of laws feedback</vt:lpstr>
      <vt:lpstr>Equivalence</vt:lpstr>
      <vt:lpstr>Implications for revision of laws</vt:lpstr>
      <vt:lpstr>International standards, clarity, consistency, efficiencies and “future-proofing”</vt:lpstr>
      <vt:lpstr>PowerPoint Presentation</vt:lpstr>
      <vt:lpstr>Changes necessary to meet international standards</vt:lpstr>
      <vt:lpstr>Meeting international standards …</vt:lpstr>
      <vt:lpstr>Seeking clarity, consistency and efficiency </vt:lpstr>
      <vt:lpstr>Seeking clarity, consistency and efficiency … </vt:lpstr>
      <vt:lpstr>Seeking clarity, consistency and efficiency … </vt:lpstr>
      <vt:lpstr>Seeking clarity, consistency and efficiency … </vt:lpstr>
      <vt:lpstr>Support industry and future-proofing </vt:lpstr>
      <vt:lpstr>Support industry and future-proofing </vt:lpstr>
      <vt:lpstr>Protecting the consumer</vt:lpstr>
      <vt:lpstr>Protecting the consumer …</vt:lpstr>
      <vt:lpstr>Protecting the consumer …</vt:lpstr>
      <vt:lpstr>Protecting the consumer …</vt:lpstr>
      <vt:lpstr>Protecting the consumer …</vt:lpstr>
      <vt:lpstr>Gathering information and keeping things confidential</vt:lpstr>
      <vt:lpstr>Gathering information and confidentiality …</vt:lpstr>
      <vt:lpstr>Gathering information and confidentiality …</vt:lpstr>
      <vt:lpstr>Gathering information and confidentiality …</vt:lpstr>
      <vt:lpstr>Miscellaneous and administrative changes</vt:lpstr>
      <vt:lpstr>Miscellaneous and administrative changes …</vt:lpstr>
      <vt:lpstr>Supervision &amp; Enforcement </vt:lpstr>
      <vt:lpstr>Supervision vs Enforcement</vt:lpstr>
      <vt:lpstr>Proposals</vt:lpstr>
      <vt:lpstr>Investigation and Proceedings</vt:lpstr>
      <vt:lpstr>Sanctions</vt:lpstr>
      <vt:lpstr>  What Happens Next?  Roadmap</vt:lpstr>
      <vt:lpstr>Citizen Space</vt:lpstr>
      <vt:lpstr>Thank you  &amp; please join us for coffee</vt:lpstr>
    </vt:vector>
  </TitlesOfParts>
  <Company/>
  <LinksUpToDate>false</LinksUpToDate>
  <SharedDoc>false</SharedDoc>
  <HyperlinksChanged>false</HyperlinksChanged>
  <AppVersion>14.0000</AppVersion>
  <Manager/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revision>0</revision>
</coreProperties>
</file>